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04" r:id="rId5"/>
    <p:sldId id="279" r:id="rId6"/>
    <p:sldId id="278" r:id="rId7"/>
    <p:sldId id="277" r:id="rId8"/>
    <p:sldId id="280"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302" r:id="rId29"/>
    <p:sldId id="303" r:id="rId30"/>
  </p:sldIdLst>
  <p:sldSz cx="9144000" cy="5143500"/>
  <p:notesSz cx="6858000" cy="9144000"/>
  <p:embeddedFontLst>
    <p:embeddedFont>
      <p:font typeface="Verdana" panose="020B0604030504040204"/>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51"/>
        <p:cNvGrpSpPr/>
        <p:nvPr/>
      </p:nvGrpSpPr>
      <p:grpSpPr>
        <a:xfrm>
          <a:off x="0" y="0"/>
          <a:ext cx="0" cy="0"/>
          <a:chOff x="0" y="0"/>
          <a:chExt cx="0" cy="0"/>
        </a:xfrm>
      </p:grpSpPr>
      <p:sp>
        <p:nvSpPr>
          <p:cNvPr id="52" name="Google Shape;52;p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5" name="Shape 45"/>
        <p:cNvGrpSpPr/>
        <p:nvPr/>
      </p:nvGrpSpPr>
      <p:grpSpPr>
        <a:xfrm>
          <a:off x="0" y="0"/>
          <a:ext cx="0" cy="0"/>
          <a:chOff x="0" y="0"/>
          <a:chExt cx="0" cy="0"/>
        </a:xfrm>
      </p:grpSpPr>
      <p:sp>
        <p:nvSpPr>
          <p:cNvPr id="46" name="Google Shape;46;p11"/>
          <p:cNvSpPr txBox="1"/>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48" name="Google Shape;48;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9" name="Shape 49"/>
        <p:cNvGrpSpPr/>
        <p:nvPr/>
      </p:nvGrpSpPr>
      <p:grpSpPr>
        <a:xfrm>
          <a:off x="0" y="0"/>
          <a:ext cx="0" cy="0"/>
          <a:chOff x="0" y="0"/>
          <a:chExt cx="0" cy="0"/>
        </a:xfrm>
      </p:grpSpPr>
      <p:sp>
        <p:nvSpPr>
          <p:cNvPr id="50" name="Google Shape;50;p1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 name="Google Shape;17;p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5"/>
          <p:cNvSpPr txBox="1"/>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5" name="Google Shape;25;p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2" name="Google Shape;32;p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9"/>
          <p:cNvSpPr txBox="1"/>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1" name="Google Shape;41;p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2" name="Shape 42"/>
        <p:cNvGrpSpPr/>
        <p:nvPr/>
      </p:nvGrpSpPr>
      <p:grpSpPr>
        <a:xfrm>
          <a:off x="0" y="0"/>
          <a:ext cx="0" cy="0"/>
          <a:chOff x="0" y="0"/>
          <a:chExt cx="0" cy="0"/>
        </a:xfrm>
      </p:grpSpPr>
      <p:sp>
        <p:nvSpPr>
          <p:cNvPr id="43" name="Google Shape;43;p10"/>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4" name="Google Shape;44;p1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pic>
        <p:nvPicPr>
          <p:cNvPr id="9" name="Google Shape;9;p1"/>
          <p:cNvPicPr preferRelativeResize="0"/>
          <p:nvPr/>
        </p:nvPicPr>
        <p:blipFill rotWithShape="1">
          <a:blip r:embed="rId12"/>
          <a:srcRect/>
          <a:stretch>
            <a:fill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9.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4" name="Shape 54"/>
        <p:cNvGrpSpPr/>
        <p:nvPr/>
      </p:nvGrpSpPr>
      <p:grpSpPr>
        <a:xfrm>
          <a:off x="0" y="0"/>
          <a:ext cx="0" cy="0"/>
          <a:chOff x="0" y="0"/>
          <a:chExt cx="0" cy="0"/>
        </a:xfrm>
      </p:grpSpPr>
      <p:sp>
        <p:nvSpPr>
          <p:cNvPr id="55" name="Google Shape;55;p13"/>
          <p:cNvSpPr txBox="1"/>
          <p:nvPr>
            <p:ph type="ctrTitle"/>
          </p:nvPr>
        </p:nvSpPr>
        <p:spPr>
          <a:xfrm>
            <a:off x="2901950" y="4653280"/>
            <a:ext cx="3476625" cy="49022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5200"/>
              <a:buNone/>
            </a:pPr>
            <a:r>
              <a:rPr sz="1600" b="1" spc="-75" dirty="0">
                <a:solidFill>
                  <a:srgbClr val="124F5C"/>
                </a:solidFill>
                <a:latin typeface="Verdana" panose="020B0604030504040204"/>
                <a:ea typeface="+mn-ea"/>
                <a:cs typeface="Verdana" panose="020B0604030504040204"/>
                <a:sym typeface="+mn-ea"/>
              </a:rPr>
              <a:t>Bike Sharing Demand Prediction</a:t>
            </a:r>
            <a:br>
              <a:rPr sz="1600" b="1" spc="-75" dirty="0">
                <a:solidFill>
                  <a:srgbClr val="124F5C"/>
                </a:solidFill>
                <a:latin typeface="Verdana" panose="020B0604030504040204"/>
                <a:ea typeface="+mn-ea"/>
                <a:cs typeface="Verdana" panose="020B0604030504040204"/>
                <a:sym typeface="+mn-ea"/>
              </a:rPr>
            </a:br>
            <a:r>
              <a:rPr sz="1600" b="1" spc="-75" dirty="0">
                <a:solidFill>
                  <a:srgbClr val="124F5C"/>
                </a:solidFill>
                <a:latin typeface="Verdana" panose="020B0604030504040204"/>
                <a:ea typeface="+mn-ea"/>
                <a:cs typeface="Verdana" panose="020B0604030504040204"/>
                <a:sym typeface="+mn-ea"/>
              </a:rPr>
              <a:t>(Supervised Machine Learning regression )</a:t>
            </a:r>
            <a:br>
              <a:rPr sz="1600" b="1" spc="-75" dirty="0">
                <a:solidFill>
                  <a:srgbClr val="124F5C"/>
                </a:solidFill>
                <a:latin typeface="Verdana" panose="020B0604030504040204"/>
                <a:ea typeface="+mn-ea"/>
                <a:cs typeface="Verdana" panose="020B0604030504040204"/>
                <a:sym typeface="+mn-ea"/>
              </a:rPr>
            </a:br>
            <a:r>
              <a:rPr sz="1600" b="1" spc="-75" dirty="0">
                <a:solidFill>
                  <a:srgbClr val="124F5C"/>
                </a:solidFill>
                <a:latin typeface="Verdana" panose="020B0604030504040204"/>
                <a:ea typeface="+mn-ea"/>
                <a:cs typeface="Verdana" panose="020B0604030504040204"/>
                <a:sym typeface="+mn-ea"/>
              </a:rPr>
              <a:t>B</a:t>
            </a:r>
            <a:r>
              <a:rPr lang="en-US" sz="1600" b="1" spc="-75" dirty="0">
                <a:solidFill>
                  <a:srgbClr val="124F5C"/>
                </a:solidFill>
                <a:latin typeface="Verdana" panose="020B0604030504040204"/>
                <a:ea typeface="+mn-ea"/>
                <a:cs typeface="Verdana" panose="020B0604030504040204"/>
                <a:sym typeface="+mn-ea"/>
              </a:rPr>
              <a:t>y</a:t>
            </a:r>
            <a:br>
              <a:rPr sz="1600" b="1" spc="-75" dirty="0">
                <a:solidFill>
                  <a:srgbClr val="124F5C"/>
                </a:solidFill>
                <a:latin typeface="Verdana" panose="020B0604030504040204"/>
                <a:ea typeface="+mn-ea"/>
                <a:cs typeface="Verdana" panose="020B0604030504040204"/>
                <a:sym typeface="+mn-ea"/>
              </a:rPr>
            </a:br>
            <a:r>
              <a:rPr lang="en-US" sz="1600" b="1" spc="-75" dirty="0">
                <a:solidFill>
                  <a:srgbClr val="124F5C"/>
                </a:solidFill>
                <a:latin typeface="Verdana" panose="020B0604030504040204"/>
                <a:ea typeface="+mn-ea"/>
                <a:cs typeface="Verdana" panose="020B0604030504040204"/>
                <a:sym typeface="+mn-ea"/>
              </a:rPr>
              <a:t>Manas Nayan Mukherjee </a:t>
            </a:r>
            <a:br>
              <a:rPr lang="en-US" sz="1600" b="1" spc="-75" dirty="0">
                <a:solidFill>
                  <a:srgbClr val="124F5C"/>
                </a:solidFill>
                <a:latin typeface="Verdana" panose="020B0604030504040204"/>
                <a:ea typeface="+mn-ea"/>
                <a:cs typeface="Verdana" panose="020B0604030504040204"/>
                <a:sym typeface="+mn-ea"/>
              </a:rPr>
            </a:br>
            <a:r>
              <a:rPr lang="en-US" sz="1600" b="1" spc="-75" dirty="0">
                <a:solidFill>
                  <a:srgbClr val="124F5C"/>
                </a:solidFill>
                <a:latin typeface="Verdana" panose="020B0604030504040204"/>
                <a:ea typeface="+mn-ea"/>
                <a:cs typeface="Verdana" panose="020B0604030504040204"/>
                <a:sym typeface="+mn-ea"/>
              </a:rPr>
              <a:t>&amp;</a:t>
            </a:r>
            <a:br>
              <a:rPr lang="en-US" sz="1600" b="1" spc="-75" dirty="0">
                <a:solidFill>
                  <a:srgbClr val="124F5C"/>
                </a:solidFill>
                <a:latin typeface="Verdana" panose="020B0604030504040204"/>
                <a:ea typeface="+mn-ea"/>
                <a:cs typeface="Verdana" panose="020B0604030504040204"/>
                <a:sym typeface="+mn-ea"/>
              </a:rPr>
            </a:br>
            <a:r>
              <a:rPr lang="en-US" sz="1600" b="1" spc="-75" dirty="0">
                <a:solidFill>
                  <a:srgbClr val="124F5C"/>
                </a:solidFill>
                <a:latin typeface="Verdana" panose="020B0604030504040204"/>
                <a:ea typeface="+mn-ea"/>
                <a:cs typeface="Verdana" panose="020B0604030504040204"/>
                <a:sym typeface="+mn-ea"/>
              </a:rPr>
              <a:t>Kunal Rameshrao Kodarlikar</a:t>
            </a:r>
            <a:endParaRPr lang="en-US" sz="1600" b="1" spc="-75" dirty="0">
              <a:solidFill>
                <a:srgbClr val="124F5C"/>
              </a:solidFill>
              <a:latin typeface="Verdana" panose="020B0604030504040204"/>
              <a:ea typeface="+mn-ea"/>
              <a:cs typeface="Verdana" panose="020B0604030504040204"/>
              <a:sym typeface="+mn-ea"/>
            </a:endParaRPr>
          </a:p>
        </p:txBody>
      </p:sp>
      <p:pic>
        <p:nvPicPr>
          <p:cNvPr id="3" name="Picture 2"/>
          <p:cNvPicPr>
            <a:picLocks noChangeAspect="1"/>
          </p:cNvPicPr>
          <p:nvPr/>
        </p:nvPicPr>
        <p:blipFill>
          <a:blip r:embed="rId1"/>
          <a:stretch>
            <a:fillRect/>
          </a:stretch>
        </p:blipFill>
        <p:spPr>
          <a:xfrm>
            <a:off x="0" y="887730"/>
            <a:ext cx="9144000" cy="2150110"/>
          </a:xfrm>
          <a:prstGeom prst="rect">
            <a:avLst/>
          </a:prstGeom>
        </p:spPr>
      </p:pic>
      <p:sp>
        <p:nvSpPr>
          <p:cNvPr id="5" name="Bevel 4"/>
          <p:cNvSpPr/>
          <p:nvPr/>
        </p:nvSpPr>
        <p:spPr>
          <a:xfrm>
            <a:off x="69215" y="127000"/>
            <a:ext cx="8452485" cy="68453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bg2"/>
                </a:solidFill>
                <a:latin typeface="+mj-ea"/>
                <a:cs typeface="+mj-ea"/>
              </a:rPr>
              <a:t>Capstone Project -2</a:t>
            </a:r>
            <a:endParaRPr lang="en-US" sz="2800" b="1">
              <a:solidFill>
                <a:schemeClr val="bg2"/>
              </a:solidFill>
              <a:latin typeface="+mj-ea"/>
              <a:cs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0" y="1152525"/>
            <a:ext cx="9144635" cy="3990975"/>
          </a:xfrm>
        </p:spPr>
        <p:txBody>
          <a:bodyPr/>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6" name="Picture 5"/>
          <p:cNvPicPr>
            <a:picLocks noChangeAspect="1"/>
          </p:cNvPicPr>
          <p:nvPr/>
        </p:nvPicPr>
        <p:blipFill>
          <a:blip r:embed="rId1"/>
          <a:stretch>
            <a:fillRect/>
          </a:stretch>
        </p:blipFill>
        <p:spPr>
          <a:xfrm>
            <a:off x="-635" y="1152525"/>
            <a:ext cx="9145270" cy="40576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3365" cy="3990975"/>
          </a:xfrm>
        </p:spPr>
        <p:txBody>
          <a:bodyPr/>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sp>
        <p:nvSpPr>
          <p:cNvPr id="4" name="object 3"/>
          <p:cNvSpPr txBox="1"/>
          <p:nvPr/>
        </p:nvSpPr>
        <p:spPr>
          <a:xfrm>
            <a:off x="384809" y="1257173"/>
            <a:ext cx="4829175" cy="238760"/>
          </a:xfrm>
          <a:prstGeom prst="rect">
            <a:avLst/>
          </a:prstGeom>
        </p:spPr>
        <p:txBody>
          <a:bodyPr vert="horz" wrap="square" lIns="0" tIns="12065" rIns="0" bIns="0" rtlCol="0">
            <a:spAutoFit/>
          </a:bodyPr>
          <a:p>
            <a:pPr marL="12700">
              <a:lnSpc>
                <a:spcPct val="100000"/>
              </a:lnSpc>
              <a:spcBef>
                <a:spcPts val="95"/>
              </a:spcBef>
            </a:pPr>
            <a:r>
              <a:rPr sz="1400" b="1" spc="-5" dirty="0">
                <a:latin typeface="Arial" panose="020B0604020202020204"/>
                <a:cs typeface="Arial" panose="020B0604020202020204"/>
              </a:rPr>
              <a:t>Bike Rent Trend according to hour in different</a:t>
            </a:r>
            <a:r>
              <a:rPr sz="1400" b="1" spc="-20" dirty="0">
                <a:latin typeface="Arial" panose="020B0604020202020204"/>
                <a:cs typeface="Arial" panose="020B0604020202020204"/>
              </a:rPr>
              <a:t> </a:t>
            </a:r>
            <a:r>
              <a:rPr sz="1400" b="1" spc="-5" dirty="0">
                <a:latin typeface="Arial" panose="020B0604020202020204"/>
                <a:cs typeface="Arial" panose="020B0604020202020204"/>
              </a:rPr>
              <a:t>scenarios.</a:t>
            </a:r>
            <a:endParaRPr sz="1400">
              <a:latin typeface="Arial" panose="020B0604020202020204"/>
              <a:cs typeface="Arial" panose="020B0604020202020204"/>
            </a:endParaRPr>
          </a:p>
        </p:txBody>
      </p:sp>
      <p:sp>
        <p:nvSpPr>
          <p:cNvPr id="6" name="object 4"/>
          <p:cNvSpPr/>
          <p:nvPr/>
        </p:nvSpPr>
        <p:spPr>
          <a:xfrm>
            <a:off x="27305" y="1601470"/>
            <a:ext cx="3644900" cy="1401445"/>
          </a:xfrm>
          <a:prstGeom prst="rect">
            <a:avLst/>
          </a:prstGeom>
          <a:blipFill>
            <a:blip r:embed="rId1" cstate="print"/>
            <a:stretch>
              <a:fillRect/>
            </a:stretch>
          </a:blipFill>
        </p:spPr>
        <p:txBody>
          <a:bodyPr wrap="square" lIns="0" tIns="0" rIns="0" bIns="0" rtlCol="0"/>
          <a:p/>
        </p:txBody>
      </p:sp>
      <p:sp>
        <p:nvSpPr>
          <p:cNvPr id="7" name="object 6"/>
          <p:cNvSpPr/>
          <p:nvPr/>
        </p:nvSpPr>
        <p:spPr>
          <a:xfrm>
            <a:off x="5141595" y="1496060"/>
            <a:ext cx="3452495" cy="1506220"/>
          </a:xfrm>
          <a:prstGeom prst="rect">
            <a:avLst/>
          </a:prstGeom>
          <a:blipFill>
            <a:blip r:embed="rId2" cstate="print"/>
            <a:stretch>
              <a:fillRect/>
            </a:stretch>
          </a:blipFill>
        </p:spPr>
        <p:txBody>
          <a:bodyPr wrap="square" lIns="0" tIns="0" rIns="0" bIns="0" rtlCol="0"/>
          <a:p/>
        </p:txBody>
      </p:sp>
      <p:sp>
        <p:nvSpPr>
          <p:cNvPr id="8" name="object 5"/>
          <p:cNvSpPr/>
          <p:nvPr/>
        </p:nvSpPr>
        <p:spPr>
          <a:xfrm>
            <a:off x="27305" y="3209290"/>
            <a:ext cx="9116695" cy="1920875"/>
          </a:xfrm>
          <a:prstGeom prst="rect">
            <a:avLst/>
          </a:prstGeom>
          <a:blipFill>
            <a:blip r:embed="rId3" cstate="print"/>
            <a:stretch>
              <a:fillRect/>
            </a:stretch>
          </a:blipFill>
        </p:spPr>
        <p:txBody>
          <a:bodyPr wrap="square" lIns="0" tIns="0" rIns="0" bIns="0" rtlCol="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5270" cy="3990975"/>
          </a:xfrm>
        </p:spPr>
        <p:txBody>
          <a:bodyPr/>
          <a:p>
            <a:pPr marL="114300" indent="0">
              <a:buNone/>
            </a:pPr>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r>
              <a:rPr lang="en-US" sz="2800">
                <a:solidFill>
                  <a:schemeClr val="accent2"/>
                </a:solidFill>
                <a:latin typeface="Arial" panose="020B0604020202020204"/>
                <a:cs typeface="Arial" panose="020B0604020202020204"/>
                <a:sym typeface="+mn-ea"/>
              </a:rPr>
              <a:t> </a:t>
            </a:r>
            <a:endParaRPr lang="en-US" b="1">
              <a:solidFill>
                <a:schemeClr val="bg2"/>
              </a:solidFill>
            </a:endParaRPr>
          </a:p>
        </p:txBody>
      </p:sp>
      <p:sp>
        <p:nvSpPr>
          <p:cNvPr id="4" name="object 5"/>
          <p:cNvSpPr txBox="1"/>
          <p:nvPr/>
        </p:nvSpPr>
        <p:spPr>
          <a:xfrm>
            <a:off x="2286634" y="1356614"/>
            <a:ext cx="4570730" cy="269875"/>
          </a:xfrm>
          <a:prstGeom prst="rect">
            <a:avLst/>
          </a:prstGeom>
        </p:spPr>
        <p:txBody>
          <a:bodyPr vert="horz" wrap="square" lIns="0" tIns="12700" rIns="0" bIns="0" rtlCol="0">
            <a:spAutoFit/>
          </a:bodyPr>
          <a:p>
            <a:pPr marL="12700">
              <a:lnSpc>
                <a:spcPct val="100000"/>
              </a:lnSpc>
              <a:spcBef>
                <a:spcPts val="100"/>
              </a:spcBef>
            </a:pPr>
            <a:r>
              <a:rPr sz="1600" b="1" dirty="0">
                <a:latin typeface="Arial" panose="020B0604020202020204"/>
                <a:cs typeface="Arial" panose="020B0604020202020204"/>
              </a:rPr>
              <a:t>Distribution of target </a:t>
            </a:r>
            <a:r>
              <a:rPr sz="1600" b="1" spc="-5" dirty="0">
                <a:latin typeface="Arial" panose="020B0604020202020204"/>
                <a:cs typeface="Arial" panose="020B0604020202020204"/>
              </a:rPr>
              <a:t>variable- </a:t>
            </a:r>
            <a:r>
              <a:rPr sz="1600" b="1" dirty="0">
                <a:latin typeface="Arial" panose="020B0604020202020204"/>
                <a:cs typeface="Arial" panose="020B0604020202020204"/>
              </a:rPr>
              <a:t>Bike Rent</a:t>
            </a:r>
            <a:r>
              <a:rPr sz="1600" b="1" spc="-15" dirty="0">
                <a:latin typeface="Arial" panose="020B0604020202020204"/>
                <a:cs typeface="Arial" panose="020B0604020202020204"/>
              </a:rPr>
              <a:t> </a:t>
            </a:r>
            <a:r>
              <a:rPr sz="1600" b="1" dirty="0">
                <a:latin typeface="Arial" panose="020B0604020202020204"/>
                <a:cs typeface="Arial" panose="020B0604020202020204"/>
              </a:rPr>
              <a:t>Count</a:t>
            </a:r>
            <a:endParaRPr sz="1600">
              <a:latin typeface="Arial" panose="020B0604020202020204"/>
              <a:cs typeface="Arial" panose="020B0604020202020204"/>
            </a:endParaRPr>
          </a:p>
        </p:txBody>
      </p:sp>
      <p:pic>
        <p:nvPicPr>
          <p:cNvPr id="6" name="Picture 5"/>
          <p:cNvPicPr>
            <a:picLocks noChangeAspect="1"/>
          </p:cNvPicPr>
          <p:nvPr/>
        </p:nvPicPr>
        <p:blipFill>
          <a:blip r:embed="rId1"/>
          <a:stretch>
            <a:fillRect/>
          </a:stretch>
        </p:blipFill>
        <p:spPr>
          <a:xfrm>
            <a:off x="80010" y="1831340"/>
            <a:ext cx="4462145" cy="2459355"/>
          </a:xfrm>
          <a:prstGeom prst="rect">
            <a:avLst/>
          </a:prstGeom>
        </p:spPr>
      </p:pic>
      <p:pic>
        <p:nvPicPr>
          <p:cNvPr id="7" name="Picture 6"/>
          <p:cNvPicPr>
            <a:picLocks noChangeAspect="1"/>
          </p:cNvPicPr>
          <p:nvPr/>
        </p:nvPicPr>
        <p:blipFill>
          <a:blip r:embed="rId2"/>
          <a:stretch>
            <a:fillRect/>
          </a:stretch>
        </p:blipFill>
        <p:spPr>
          <a:xfrm>
            <a:off x="4882515" y="1831340"/>
            <a:ext cx="4181475" cy="2407285"/>
          </a:xfrm>
          <a:prstGeom prst="rect">
            <a:avLst/>
          </a:prstGeom>
        </p:spPr>
      </p:pic>
      <p:sp>
        <p:nvSpPr>
          <p:cNvPr id="8" name="object 7"/>
          <p:cNvSpPr txBox="1"/>
          <p:nvPr/>
        </p:nvSpPr>
        <p:spPr>
          <a:xfrm>
            <a:off x="4882769" y="4290440"/>
            <a:ext cx="4091940" cy="452120"/>
          </a:xfrm>
          <a:prstGeom prst="rect">
            <a:avLst/>
          </a:prstGeom>
        </p:spPr>
        <p:txBody>
          <a:bodyPr vert="horz" wrap="square" lIns="0" tIns="12065" rIns="0" bIns="0" rtlCol="0">
            <a:spAutoFit/>
          </a:bodyPr>
          <a:p>
            <a:pPr marL="12700" marR="5080">
              <a:lnSpc>
                <a:spcPct val="100000"/>
              </a:lnSpc>
              <a:spcBef>
                <a:spcPts val="95"/>
              </a:spcBef>
            </a:pPr>
            <a:r>
              <a:rPr sz="1400" spc="-5" dirty="0">
                <a:latin typeface="Arial" panose="020B0604020202020204"/>
                <a:cs typeface="Arial" panose="020B0604020202020204"/>
              </a:rPr>
              <a:t>To normalize the distribution we applied square root  method. After normalization no outliers were</a:t>
            </a:r>
            <a:r>
              <a:rPr sz="1400" spc="-20" dirty="0">
                <a:latin typeface="Arial" panose="020B0604020202020204"/>
                <a:cs typeface="Arial" panose="020B0604020202020204"/>
              </a:rPr>
              <a:t> </a:t>
            </a:r>
            <a:r>
              <a:rPr sz="1400" spc="-5" dirty="0">
                <a:latin typeface="Arial" panose="020B0604020202020204"/>
                <a:cs typeface="Arial" panose="020B0604020202020204"/>
              </a:rPr>
              <a:t>found.</a:t>
            </a:r>
            <a:endParaRPr sz="1400">
              <a:latin typeface="Arial" panose="020B0604020202020204"/>
              <a:cs typeface="Arial" panose="020B0604020202020204"/>
            </a:endParaRPr>
          </a:p>
        </p:txBody>
      </p:sp>
      <p:sp>
        <p:nvSpPr>
          <p:cNvPr id="9" name="object 6"/>
          <p:cNvSpPr txBox="1"/>
          <p:nvPr/>
        </p:nvSpPr>
        <p:spPr>
          <a:xfrm>
            <a:off x="303530" y="4290440"/>
            <a:ext cx="4015104" cy="452120"/>
          </a:xfrm>
          <a:prstGeom prst="rect">
            <a:avLst/>
          </a:prstGeom>
        </p:spPr>
        <p:txBody>
          <a:bodyPr vert="horz" wrap="square" lIns="0" tIns="12065" rIns="0" bIns="0" rtlCol="0">
            <a:spAutoFit/>
          </a:bodyPr>
          <a:p>
            <a:pPr marL="12700" marR="5080">
              <a:lnSpc>
                <a:spcPct val="100000"/>
              </a:lnSpc>
              <a:spcBef>
                <a:spcPts val="95"/>
              </a:spcBef>
            </a:pPr>
            <a:r>
              <a:rPr sz="1400" spc="-5" dirty="0">
                <a:latin typeface="Arial" panose="020B0604020202020204"/>
                <a:cs typeface="Arial" panose="020B0604020202020204"/>
              </a:rPr>
              <a:t>Distribution is rightly skewed and some outliers are  observed.</a:t>
            </a:r>
            <a:endParaRPr sz="1400">
              <a:latin typeface="Arial" panose="020B0604020202020204"/>
              <a:cs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748030"/>
            <a:ext cx="9145270" cy="4395470"/>
          </a:xfrm>
        </p:spPr>
        <p:txBody>
          <a:bodyPr/>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Preparation of data for model building</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635" y="1282700"/>
            <a:ext cx="4886960" cy="2578100"/>
          </a:xfrm>
          <a:prstGeom prst="rect">
            <a:avLst/>
          </a:prstGeom>
        </p:spPr>
      </p:pic>
      <p:pic>
        <p:nvPicPr>
          <p:cNvPr id="6" name="Picture 5"/>
          <p:cNvPicPr>
            <a:picLocks noChangeAspect="1"/>
          </p:cNvPicPr>
          <p:nvPr/>
        </p:nvPicPr>
        <p:blipFill>
          <a:blip r:embed="rId2"/>
          <a:stretch>
            <a:fillRect/>
          </a:stretch>
        </p:blipFill>
        <p:spPr>
          <a:xfrm>
            <a:off x="5828665" y="1282700"/>
            <a:ext cx="2333625" cy="1847850"/>
          </a:xfrm>
          <a:prstGeom prst="rect">
            <a:avLst/>
          </a:prstGeom>
        </p:spPr>
      </p:pic>
      <p:pic>
        <p:nvPicPr>
          <p:cNvPr id="8" name="Picture 7"/>
          <p:cNvPicPr>
            <a:picLocks noChangeAspect="1"/>
          </p:cNvPicPr>
          <p:nvPr/>
        </p:nvPicPr>
        <p:blipFill>
          <a:blip r:embed="rId3"/>
          <a:stretch>
            <a:fillRect/>
          </a:stretch>
        </p:blipFill>
        <p:spPr>
          <a:xfrm>
            <a:off x="0" y="3554730"/>
            <a:ext cx="3667125" cy="1724025"/>
          </a:xfrm>
          <a:prstGeom prst="rect">
            <a:avLst/>
          </a:prstGeom>
        </p:spPr>
      </p:pic>
      <p:pic>
        <p:nvPicPr>
          <p:cNvPr id="9" name="Picture 8"/>
          <p:cNvPicPr>
            <a:picLocks noChangeAspect="1"/>
          </p:cNvPicPr>
          <p:nvPr/>
        </p:nvPicPr>
        <p:blipFill>
          <a:blip r:embed="rId4"/>
          <a:stretch>
            <a:fillRect/>
          </a:stretch>
        </p:blipFill>
        <p:spPr>
          <a:xfrm>
            <a:off x="4886325" y="3579495"/>
            <a:ext cx="3724275" cy="485775"/>
          </a:xfrm>
          <a:prstGeom prst="rect">
            <a:avLst/>
          </a:prstGeom>
        </p:spPr>
      </p:pic>
      <p:pic>
        <p:nvPicPr>
          <p:cNvPr id="10" name="Picture 9"/>
          <p:cNvPicPr>
            <a:picLocks noChangeAspect="1"/>
          </p:cNvPicPr>
          <p:nvPr/>
        </p:nvPicPr>
        <p:blipFill>
          <a:blip r:embed="rId5"/>
          <a:stretch>
            <a:fillRect/>
          </a:stretch>
        </p:blipFill>
        <p:spPr>
          <a:xfrm>
            <a:off x="4886325" y="4166235"/>
            <a:ext cx="3181350" cy="447675"/>
          </a:xfrm>
          <a:prstGeom prst="rect">
            <a:avLst/>
          </a:prstGeom>
        </p:spPr>
      </p:pic>
      <p:pic>
        <p:nvPicPr>
          <p:cNvPr id="11" name="Picture 10"/>
          <p:cNvPicPr>
            <a:picLocks noChangeAspect="1"/>
          </p:cNvPicPr>
          <p:nvPr/>
        </p:nvPicPr>
        <p:blipFill>
          <a:blip r:embed="rId6"/>
          <a:stretch>
            <a:fillRect/>
          </a:stretch>
        </p:blipFill>
        <p:spPr>
          <a:xfrm>
            <a:off x="4786630" y="4714875"/>
            <a:ext cx="3381375" cy="4286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5270" cy="3990975"/>
          </a:xfrm>
        </p:spPr>
        <p:txBody>
          <a:bodyPr/>
          <a:p>
            <a:pPr marL="114300" indent="0">
              <a:buNone/>
            </a:pPr>
            <a:endParaRPr lang="en-US"/>
          </a:p>
        </p:txBody>
      </p:sp>
      <p:sp>
        <p:nvSpPr>
          <p:cNvPr id="5" name="Bevel 4"/>
          <p:cNvSpPr/>
          <p:nvPr/>
        </p:nvSpPr>
        <p:spPr>
          <a:xfrm>
            <a:off x="80010" y="546735"/>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635" y="1226820"/>
            <a:ext cx="9145270" cy="39166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0" y="1152525"/>
            <a:ext cx="9143365" cy="3990975"/>
          </a:xfrm>
        </p:spPr>
        <p:txBody>
          <a:bodyPr/>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endParaRPr lang="en-US" b="1">
              <a:solidFill>
                <a:schemeClr val="bg2"/>
              </a:solidFill>
            </a:endParaRPr>
          </a:p>
        </p:txBody>
      </p:sp>
      <p:sp>
        <p:nvSpPr>
          <p:cNvPr id="4" name="object 4"/>
          <p:cNvSpPr/>
          <p:nvPr/>
        </p:nvSpPr>
        <p:spPr>
          <a:xfrm>
            <a:off x="195580" y="1223010"/>
            <a:ext cx="2799715" cy="1218565"/>
          </a:xfrm>
          <a:prstGeom prst="rect">
            <a:avLst/>
          </a:prstGeom>
          <a:blipFill>
            <a:blip r:embed="rId1" cstate="print"/>
            <a:stretch>
              <a:fillRect/>
            </a:stretch>
          </a:blipFill>
        </p:spPr>
        <p:txBody>
          <a:bodyPr wrap="square" lIns="0" tIns="0" rIns="0" bIns="0" rtlCol="0"/>
          <a:p/>
        </p:txBody>
      </p:sp>
      <p:sp>
        <p:nvSpPr>
          <p:cNvPr id="6" name="object 3"/>
          <p:cNvSpPr/>
          <p:nvPr/>
        </p:nvSpPr>
        <p:spPr>
          <a:xfrm>
            <a:off x="3124200" y="1223010"/>
            <a:ext cx="2949575" cy="1260475"/>
          </a:xfrm>
          <a:prstGeom prst="rect">
            <a:avLst/>
          </a:prstGeom>
          <a:blipFill>
            <a:blip r:embed="rId2" cstate="print"/>
            <a:stretch>
              <a:fillRect/>
            </a:stretch>
          </a:blipFill>
        </p:spPr>
        <p:txBody>
          <a:bodyPr wrap="square" lIns="0" tIns="0" rIns="0" bIns="0" rtlCol="0"/>
          <a:p/>
        </p:txBody>
      </p:sp>
      <p:sp>
        <p:nvSpPr>
          <p:cNvPr id="8" name="object 8"/>
          <p:cNvSpPr/>
          <p:nvPr/>
        </p:nvSpPr>
        <p:spPr>
          <a:xfrm>
            <a:off x="6530975" y="1284605"/>
            <a:ext cx="2533650" cy="1156970"/>
          </a:xfrm>
          <a:prstGeom prst="rect">
            <a:avLst/>
          </a:prstGeom>
          <a:blipFill>
            <a:blip r:embed="rId3" cstate="print"/>
            <a:stretch>
              <a:fillRect/>
            </a:stretch>
          </a:blipFill>
        </p:spPr>
        <p:txBody>
          <a:bodyPr wrap="square" lIns="0" tIns="0" rIns="0" bIns="0" rtlCol="0"/>
          <a:p/>
        </p:txBody>
      </p:sp>
      <p:grpSp>
        <p:nvGrpSpPr>
          <p:cNvPr id="7" name="object 5"/>
          <p:cNvGrpSpPr/>
          <p:nvPr/>
        </p:nvGrpSpPr>
        <p:grpSpPr>
          <a:xfrm>
            <a:off x="80645" y="3348990"/>
            <a:ext cx="9037955" cy="1794510"/>
            <a:chOff x="0" y="3349244"/>
            <a:chExt cx="9118600" cy="1794510"/>
          </a:xfrm>
        </p:grpSpPr>
        <p:sp>
          <p:nvSpPr>
            <p:cNvPr id="9" name="object 6"/>
            <p:cNvSpPr/>
            <p:nvPr/>
          </p:nvSpPr>
          <p:spPr>
            <a:xfrm>
              <a:off x="6050522" y="3374720"/>
              <a:ext cx="3068001" cy="1743302"/>
            </a:xfrm>
            <a:prstGeom prst="rect">
              <a:avLst/>
            </a:prstGeom>
            <a:blipFill>
              <a:blip r:embed="rId4" cstate="print"/>
              <a:stretch>
                <a:fillRect/>
              </a:stretch>
            </a:blipFill>
          </p:spPr>
          <p:txBody>
            <a:bodyPr wrap="square" lIns="0" tIns="0" rIns="0" bIns="0" rtlCol="0"/>
            <a:p/>
          </p:txBody>
        </p:sp>
        <p:sp>
          <p:nvSpPr>
            <p:cNvPr id="10" name="object 7"/>
            <p:cNvSpPr/>
            <p:nvPr/>
          </p:nvSpPr>
          <p:spPr>
            <a:xfrm>
              <a:off x="0" y="3349244"/>
              <a:ext cx="6072505" cy="1794255"/>
            </a:xfrm>
            <a:prstGeom prst="rect">
              <a:avLst/>
            </a:prstGeom>
            <a:blipFill>
              <a:blip r:embed="rId5" cstate="print"/>
              <a:stretch>
                <a:fillRect/>
              </a:stretch>
            </a:blipFill>
          </p:spPr>
          <p:txBody>
            <a:bodyPr wrap="square" lIns="0" tIns="0" rIns="0" bIns="0" rtlCol="0"/>
            <a:p/>
          </p:txBody>
        </p:sp>
      </p:grpSp>
      <p:sp>
        <p:nvSpPr>
          <p:cNvPr id="11" name="object 9"/>
          <p:cNvSpPr txBox="1"/>
          <p:nvPr/>
        </p:nvSpPr>
        <p:spPr>
          <a:xfrm>
            <a:off x="80771" y="2517597"/>
            <a:ext cx="8646795" cy="755015"/>
          </a:xfrm>
          <a:prstGeom prst="rect">
            <a:avLst/>
          </a:prstGeom>
        </p:spPr>
        <p:txBody>
          <a:bodyPr vert="horz" wrap="square" lIns="0" tIns="12700" rIns="0" bIns="0" rtlCol="0">
            <a:spAutoFit/>
          </a:bodyPr>
          <a:p>
            <a:pPr marL="482600" marR="5080" indent="-470535">
              <a:lnSpc>
                <a:spcPct val="115000"/>
              </a:lnSpc>
              <a:spcBef>
                <a:spcPts val="100"/>
              </a:spcBef>
              <a:buFont typeface="Wingdings" panose="05000000000000000000"/>
              <a:buChar char=""/>
              <a:tabLst>
                <a:tab pos="482600" algn="l"/>
                <a:tab pos="482600" algn="l"/>
              </a:tabLst>
            </a:pPr>
            <a:r>
              <a:rPr sz="1400" spc="-5" dirty="0">
                <a:latin typeface="Arial" panose="020B0604020202020204"/>
                <a:cs typeface="Arial" panose="020B0604020202020204"/>
              </a:rPr>
              <a:t>From the above regression plot of all numerical </a:t>
            </a:r>
            <a:r>
              <a:rPr sz="1400" dirty="0">
                <a:latin typeface="Arial" panose="020B0604020202020204"/>
                <a:cs typeface="Arial" panose="020B0604020202020204"/>
              </a:rPr>
              <a:t>features </a:t>
            </a:r>
            <a:r>
              <a:rPr sz="1400" spc="-5" dirty="0">
                <a:latin typeface="Arial" panose="020B0604020202020204"/>
                <a:cs typeface="Arial" panose="020B0604020202020204"/>
              </a:rPr>
              <a:t>we see that the columns 'Temperature',  'Wind_speed', 'Visibility', 'Dew_point_temperature', 'Solar_Radiation' are positively relat</a:t>
            </a:r>
            <a:r>
              <a:rPr lang="en-US" sz="1400" spc="-5" dirty="0">
                <a:latin typeface="Arial" panose="020B0604020202020204"/>
                <a:cs typeface="Arial" panose="020B0604020202020204"/>
              </a:rPr>
              <a:t>ed</a:t>
            </a:r>
            <a:r>
              <a:rPr sz="1400" spc="-5" dirty="0">
                <a:latin typeface="Arial" panose="020B0604020202020204"/>
                <a:cs typeface="Arial" panose="020B0604020202020204"/>
              </a:rPr>
              <a:t> to the </a:t>
            </a:r>
            <a:r>
              <a:rPr sz="1400" dirty="0">
                <a:latin typeface="Arial" panose="020B0604020202020204"/>
                <a:cs typeface="Arial" panose="020B0604020202020204"/>
              </a:rPr>
              <a:t>target  </a:t>
            </a:r>
            <a:r>
              <a:rPr sz="1400" spc="-5" dirty="0">
                <a:latin typeface="Arial" panose="020B0604020202020204"/>
                <a:cs typeface="Arial" panose="020B0604020202020204"/>
              </a:rPr>
              <a:t>variable,which means the rented bike count increases with increase of these</a:t>
            </a:r>
            <a:r>
              <a:rPr sz="1400" spc="-105" dirty="0">
                <a:latin typeface="Arial" panose="020B0604020202020204"/>
                <a:cs typeface="Arial" panose="020B0604020202020204"/>
              </a:rPr>
              <a:t> </a:t>
            </a:r>
            <a:r>
              <a:rPr sz="1400" dirty="0">
                <a:latin typeface="Arial" panose="020B0604020202020204"/>
                <a:cs typeface="Arial" panose="020B0604020202020204"/>
              </a:rPr>
              <a:t>features.</a:t>
            </a:r>
            <a:endParaRPr sz="1400">
              <a:latin typeface="Arial" panose="020B0604020202020204"/>
              <a:cs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2730" cy="3990340"/>
          </a:xfrm>
        </p:spPr>
        <p:txBody>
          <a:bodyPr/>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3096895" y="1236980"/>
            <a:ext cx="2950845" cy="1459865"/>
          </a:xfrm>
          <a:prstGeom prst="rect">
            <a:avLst/>
          </a:prstGeom>
        </p:spPr>
      </p:pic>
      <p:pic>
        <p:nvPicPr>
          <p:cNvPr id="6" name="Picture 5"/>
          <p:cNvPicPr>
            <a:picLocks noChangeAspect="1"/>
          </p:cNvPicPr>
          <p:nvPr/>
        </p:nvPicPr>
        <p:blipFill>
          <a:blip r:embed="rId2"/>
          <a:stretch>
            <a:fillRect/>
          </a:stretch>
        </p:blipFill>
        <p:spPr>
          <a:xfrm>
            <a:off x="635" y="1322705"/>
            <a:ext cx="2797810" cy="1374775"/>
          </a:xfrm>
          <a:prstGeom prst="rect">
            <a:avLst/>
          </a:prstGeom>
        </p:spPr>
      </p:pic>
      <p:pic>
        <p:nvPicPr>
          <p:cNvPr id="7" name="Picture 6"/>
          <p:cNvPicPr>
            <a:picLocks noChangeAspect="1"/>
          </p:cNvPicPr>
          <p:nvPr/>
        </p:nvPicPr>
        <p:blipFill>
          <a:blip r:embed="rId3"/>
          <a:stretch>
            <a:fillRect/>
          </a:stretch>
        </p:blipFill>
        <p:spPr>
          <a:xfrm>
            <a:off x="6259830" y="1236345"/>
            <a:ext cx="2803525" cy="1461135"/>
          </a:xfrm>
          <a:prstGeom prst="rect">
            <a:avLst/>
          </a:prstGeom>
        </p:spPr>
      </p:pic>
      <p:sp>
        <p:nvSpPr>
          <p:cNvPr id="8" name="object 6"/>
          <p:cNvSpPr txBox="1"/>
          <p:nvPr/>
        </p:nvSpPr>
        <p:spPr>
          <a:xfrm>
            <a:off x="637031" y="3543503"/>
            <a:ext cx="7700009" cy="507365"/>
          </a:xfrm>
          <a:prstGeom prst="rect">
            <a:avLst/>
          </a:prstGeom>
        </p:spPr>
        <p:txBody>
          <a:bodyPr vert="horz" wrap="square" lIns="0" tIns="12700" rIns="0" bIns="0" rtlCol="0">
            <a:spAutoFit/>
          </a:bodyPr>
          <a:p>
            <a:pPr marL="482600" marR="5080" indent="-470535">
              <a:lnSpc>
                <a:spcPct val="115000"/>
              </a:lnSpc>
              <a:spcBef>
                <a:spcPts val="100"/>
              </a:spcBef>
              <a:buFont typeface="Wingdings" panose="05000000000000000000"/>
              <a:buChar char=""/>
              <a:tabLst>
                <a:tab pos="482600" algn="l"/>
                <a:tab pos="482600" algn="l"/>
              </a:tabLst>
            </a:pPr>
            <a:r>
              <a:rPr sz="1400" b="1" spc="-5" dirty="0">
                <a:latin typeface="Arial" panose="020B0604020202020204"/>
                <a:cs typeface="Arial" panose="020B0604020202020204"/>
              </a:rPr>
              <a:t>'Rainfall',‘ Snowfall’, </a:t>
            </a:r>
            <a:r>
              <a:rPr sz="1400" b="1" spc="-10" dirty="0">
                <a:latin typeface="Arial" panose="020B0604020202020204"/>
                <a:cs typeface="Arial" panose="020B0604020202020204"/>
              </a:rPr>
              <a:t>'Humidity' </a:t>
            </a:r>
            <a:r>
              <a:rPr sz="1400" b="1" spc="-5" dirty="0">
                <a:latin typeface="Arial" panose="020B0604020202020204"/>
                <a:cs typeface="Arial" panose="020B0604020202020204"/>
              </a:rPr>
              <a:t>these features are negatively related with the target  variable which means the rented bike count decreases when these features</a:t>
            </a:r>
            <a:r>
              <a:rPr sz="1400" b="1" spc="10" dirty="0">
                <a:latin typeface="Arial" panose="020B0604020202020204"/>
                <a:cs typeface="Arial" panose="020B0604020202020204"/>
              </a:rPr>
              <a:t> </a:t>
            </a:r>
            <a:r>
              <a:rPr sz="1400" b="1" spc="-5" dirty="0">
                <a:latin typeface="Arial" panose="020B0604020202020204"/>
                <a:cs typeface="Arial" panose="020B0604020202020204"/>
              </a:rPr>
              <a:t>increase</a:t>
            </a:r>
            <a:r>
              <a:rPr lang="en-US" sz="1400" b="1" spc="-5" dirty="0">
                <a:latin typeface="Arial" panose="020B0604020202020204"/>
                <a:cs typeface="Arial" panose="020B0604020202020204"/>
              </a:rPr>
              <a:t>s</a:t>
            </a:r>
            <a:r>
              <a:rPr sz="1400" b="1" spc="-5" dirty="0">
                <a:latin typeface="Arial" panose="020B0604020202020204"/>
                <a:cs typeface="Arial" panose="020B0604020202020204"/>
              </a:rPr>
              <a:t>.</a:t>
            </a:r>
            <a:endParaRPr sz="1400">
              <a:latin typeface="Arial" panose="020B0604020202020204"/>
              <a:cs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2730" cy="3990975"/>
          </a:xfrm>
        </p:spPr>
        <p:txBody>
          <a:bodyPr/>
          <a:p>
            <a:pPr marL="114300" indent="0">
              <a:buNone/>
            </a:pPr>
            <a:endParaRPr lang="en-US"/>
          </a:p>
        </p:txBody>
      </p:sp>
      <p:sp>
        <p:nvSpPr>
          <p:cNvPr id="6" name="Bevel 5"/>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80010" y="2856230"/>
            <a:ext cx="4289425" cy="1115060"/>
          </a:xfrm>
          <a:prstGeom prst="rect">
            <a:avLst/>
          </a:prstGeom>
        </p:spPr>
      </p:pic>
      <p:pic>
        <p:nvPicPr>
          <p:cNvPr id="5" name="Picture 4"/>
          <p:cNvPicPr>
            <a:picLocks noChangeAspect="1"/>
          </p:cNvPicPr>
          <p:nvPr/>
        </p:nvPicPr>
        <p:blipFill>
          <a:blip r:embed="rId2"/>
          <a:stretch>
            <a:fillRect/>
          </a:stretch>
        </p:blipFill>
        <p:spPr>
          <a:xfrm>
            <a:off x="3906520" y="3971925"/>
            <a:ext cx="3209925" cy="1171575"/>
          </a:xfrm>
          <a:prstGeom prst="rect">
            <a:avLst/>
          </a:prstGeom>
        </p:spPr>
      </p:pic>
      <p:pic>
        <p:nvPicPr>
          <p:cNvPr id="7" name="Picture 6"/>
          <p:cNvPicPr>
            <a:picLocks noChangeAspect="1"/>
          </p:cNvPicPr>
          <p:nvPr/>
        </p:nvPicPr>
        <p:blipFill>
          <a:blip r:embed="rId3"/>
          <a:stretch>
            <a:fillRect/>
          </a:stretch>
        </p:blipFill>
        <p:spPr>
          <a:xfrm>
            <a:off x="635" y="4088765"/>
            <a:ext cx="3762375" cy="1054100"/>
          </a:xfrm>
          <a:prstGeom prst="rect">
            <a:avLst/>
          </a:prstGeom>
        </p:spPr>
      </p:pic>
      <p:pic>
        <p:nvPicPr>
          <p:cNvPr id="8" name="Picture 7"/>
          <p:cNvPicPr>
            <a:picLocks noChangeAspect="1"/>
          </p:cNvPicPr>
          <p:nvPr/>
        </p:nvPicPr>
        <p:blipFill>
          <a:blip r:embed="rId4"/>
          <a:stretch>
            <a:fillRect/>
          </a:stretch>
        </p:blipFill>
        <p:spPr>
          <a:xfrm>
            <a:off x="4632325" y="2747010"/>
            <a:ext cx="2091055" cy="1224915"/>
          </a:xfrm>
          <a:prstGeom prst="rect">
            <a:avLst/>
          </a:prstGeom>
        </p:spPr>
      </p:pic>
      <p:pic>
        <p:nvPicPr>
          <p:cNvPr id="9" name="Picture 8"/>
          <p:cNvPicPr>
            <a:picLocks noChangeAspect="1"/>
          </p:cNvPicPr>
          <p:nvPr/>
        </p:nvPicPr>
        <p:blipFill>
          <a:blip r:embed="rId5"/>
          <a:stretch>
            <a:fillRect/>
          </a:stretch>
        </p:blipFill>
        <p:spPr>
          <a:xfrm>
            <a:off x="48260" y="1243330"/>
            <a:ext cx="3667125" cy="495300"/>
          </a:xfrm>
          <a:prstGeom prst="rect">
            <a:avLst/>
          </a:prstGeom>
        </p:spPr>
      </p:pic>
      <p:pic>
        <p:nvPicPr>
          <p:cNvPr id="10" name="Picture 9"/>
          <p:cNvPicPr>
            <a:picLocks noChangeAspect="1"/>
          </p:cNvPicPr>
          <p:nvPr/>
        </p:nvPicPr>
        <p:blipFill>
          <a:blip r:embed="rId6"/>
          <a:stretch>
            <a:fillRect/>
          </a:stretch>
        </p:blipFill>
        <p:spPr>
          <a:xfrm>
            <a:off x="80010" y="1967230"/>
            <a:ext cx="2981325" cy="771525"/>
          </a:xfrm>
          <a:prstGeom prst="rect">
            <a:avLst/>
          </a:prstGeom>
        </p:spPr>
      </p:pic>
      <p:pic>
        <p:nvPicPr>
          <p:cNvPr id="11" name="Picture 10"/>
          <p:cNvPicPr>
            <a:picLocks noChangeAspect="1"/>
          </p:cNvPicPr>
          <p:nvPr/>
        </p:nvPicPr>
        <p:blipFill>
          <a:blip r:embed="rId7"/>
          <a:stretch>
            <a:fillRect/>
          </a:stretch>
        </p:blipFill>
        <p:spPr>
          <a:xfrm>
            <a:off x="4246880" y="1599565"/>
            <a:ext cx="3162300" cy="809625"/>
          </a:xfrm>
          <a:prstGeom prst="rect">
            <a:avLst/>
          </a:prstGeom>
        </p:spPr>
      </p:pic>
      <p:pic>
        <p:nvPicPr>
          <p:cNvPr id="12" name="Picture 11"/>
          <p:cNvPicPr>
            <a:picLocks noChangeAspect="1"/>
          </p:cNvPicPr>
          <p:nvPr/>
        </p:nvPicPr>
        <p:blipFill>
          <a:blip r:embed="rId8"/>
          <a:stretch>
            <a:fillRect/>
          </a:stretch>
        </p:blipFill>
        <p:spPr>
          <a:xfrm>
            <a:off x="7241540" y="2795905"/>
            <a:ext cx="1590675" cy="971550"/>
          </a:xfrm>
          <a:prstGeom prst="rect">
            <a:avLst/>
          </a:prstGeom>
        </p:spPr>
      </p:pic>
      <p:sp>
        <p:nvSpPr>
          <p:cNvPr id="16" name="Left-Right Arrow 15"/>
          <p:cNvSpPr/>
          <p:nvPr/>
        </p:nvSpPr>
        <p:spPr>
          <a:xfrm>
            <a:off x="3348355" y="2071370"/>
            <a:ext cx="720725" cy="19685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7" name="Left-Right Arrow 16"/>
          <p:cNvSpPr/>
          <p:nvPr/>
        </p:nvSpPr>
        <p:spPr>
          <a:xfrm>
            <a:off x="6744335" y="3195955"/>
            <a:ext cx="524510" cy="15303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0" y="1152525"/>
            <a:ext cx="9143365" cy="3990975"/>
          </a:xfrm>
        </p:spPr>
        <p:txBody>
          <a:bodyPr/>
          <a:p>
            <a:pPr marL="114300" indent="0">
              <a:buNone/>
            </a:pPr>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80010" y="2506980"/>
            <a:ext cx="3742055" cy="1116330"/>
          </a:xfrm>
          <a:prstGeom prst="rect">
            <a:avLst/>
          </a:prstGeom>
        </p:spPr>
      </p:pic>
      <p:pic>
        <p:nvPicPr>
          <p:cNvPr id="6" name="Picture 5"/>
          <p:cNvPicPr>
            <a:picLocks noChangeAspect="1"/>
          </p:cNvPicPr>
          <p:nvPr/>
        </p:nvPicPr>
        <p:blipFill>
          <a:blip r:embed="rId2"/>
          <a:stretch>
            <a:fillRect/>
          </a:stretch>
        </p:blipFill>
        <p:spPr>
          <a:xfrm>
            <a:off x="4601845" y="2357755"/>
            <a:ext cx="3694430" cy="1414780"/>
          </a:xfrm>
          <a:prstGeom prst="rect">
            <a:avLst/>
          </a:prstGeom>
        </p:spPr>
      </p:pic>
      <p:pic>
        <p:nvPicPr>
          <p:cNvPr id="7" name="Picture 6"/>
          <p:cNvPicPr>
            <a:picLocks noChangeAspect="1"/>
          </p:cNvPicPr>
          <p:nvPr/>
        </p:nvPicPr>
        <p:blipFill>
          <a:blip r:embed="rId3"/>
          <a:stretch>
            <a:fillRect/>
          </a:stretch>
        </p:blipFill>
        <p:spPr>
          <a:xfrm>
            <a:off x="0" y="3651885"/>
            <a:ext cx="3848100" cy="1410970"/>
          </a:xfrm>
          <a:prstGeom prst="rect">
            <a:avLst/>
          </a:prstGeom>
        </p:spPr>
      </p:pic>
      <p:pic>
        <p:nvPicPr>
          <p:cNvPr id="8" name="Picture 7"/>
          <p:cNvPicPr>
            <a:picLocks noChangeAspect="1"/>
          </p:cNvPicPr>
          <p:nvPr/>
        </p:nvPicPr>
        <p:blipFill>
          <a:blip r:embed="rId4"/>
          <a:stretch>
            <a:fillRect/>
          </a:stretch>
        </p:blipFill>
        <p:spPr>
          <a:xfrm>
            <a:off x="4693920" y="3840480"/>
            <a:ext cx="3324860" cy="1222375"/>
          </a:xfrm>
          <a:prstGeom prst="rect">
            <a:avLst/>
          </a:prstGeom>
        </p:spPr>
      </p:pic>
      <p:pic>
        <p:nvPicPr>
          <p:cNvPr id="10" name="Picture 9"/>
          <p:cNvPicPr>
            <a:picLocks noChangeAspect="1"/>
          </p:cNvPicPr>
          <p:nvPr/>
        </p:nvPicPr>
        <p:blipFill>
          <a:blip r:embed="rId5"/>
          <a:stretch>
            <a:fillRect/>
          </a:stretch>
        </p:blipFill>
        <p:spPr>
          <a:xfrm>
            <a:off x="0" y="1260475"/>
            <a:ext cx="3400425" cy="285750"/>
          </a:xfrm>
          <a:prstGeom prst="rect">
            <a:avLst/>
          </a:prstGeom>
        </p:spPr>
      </p:pic>
      <p:pic>
        <p:nvPicPr>
          <p:cNvPr id="11" name="Picture 10"/>
          <p:cNvPicPr>
            <a:picLocks noChangeAspect="1"/>
          </p:cNvPicPr>
          <p:nvPr/>
        </p:nvPicPr>
        <p:blipFill>
          <a:blip r:embed="rId6"/>
          <a:stretch>
            <a:fillRect/>
          </a:stretch>
        </p:blipFill>
        <p:spPr>
          <a:xfrm>
            <a:off x="184150" y="1688465"/>
            <a:ext cx="3479165" cy="613410"/>
          </a:xfrm>
          <a:prstGeom prst="rect">
            <a:avLst/>
          </a:prstGeom>
        </p:spPr>
      </p:pic>
      <p:pic>
        <p:nvPicPr>
          <p:cNvPr id="12" name="Picture 11"/>
          <p:cNvPicPr>
            <a:picLocks noChangeAspect="1"/>
          </p:cNvPicPr>
          <p:nvPr/>
        </p:nvPicPr>
        <p:blipFill>
          <a:blip r:embed="rId7"/>
          <a:stretch>
            <a:fillRect/>
          </a:stretch>
        </p:blipFill>
        <p:spPr>
          <a:xfrm>
            <a:off x="4693920" y="1518285"/>
            <a:ext cx="3038475" cy="7715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0" y="1152525"/>
            <a:ext cx="9144000" cy="3990975"/>
          </a:xfrm>
        </p:spPr>
        <p:txBody>
          <a:bodyPr/>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0" y="2628900"/>
            <a:ext cx="3719195" cy="1038225"/>
          </a:xfrm>
          <a:prstGeom prst="rect">
            <a:avLst/>
          </a:prstGeom>
        </p:spPr>
      </p:pic>
      <p:pic>
        <p:nvPicPr>
          <p:cNvPr id="5" name="Picture 4"/>
          <p:cNvPicPr>
            <a:picLocks noChangeAspect="1"/>
          </p:cNvPicPr>
          <p:nvPr/>
        </p:nvPicPr>
        <p:blipFill>
          <a:blip r:embed="rId2"/>
          <a:stretch>
            <a:fillRect/>
          </a:stretch>
        </p:blipFill>
        <p:spPr>
          <a:xfrm>
            <a:off x="0" y="4089400"/>
            <a:ext cx="3719830" cy="1058545"/>
          </a:xfrm>
          <a:prstGeom prst="rect">
            <a:avLst/>
          </a:prstGeom>
        </p:spPr>
      </p:pic>
      <p:pic>
        <p:nvPicPr>
          <p:cNvPr id="6" name="Picture 5"/>
          <p:cNvPicPr>
            <a:picLocks noChangeAspect="1"/>
          </p:cNvPicPr>
          <p:nvPr/>
        </p:nvPicPr>
        <p:blipFill>
          <a:blip r:embed="rId3"/>
          <a:stretch>
            <a:fillRect/>
          </a:stretch>
        </p:blipFill>
        <p:spPr>
          <a:xfrm>
            <a:off x="4527550" y="4010025"/>
            <a:ext cx="3257550" cy="1133475"/>
          </a:xfrm>
          <a:prstGeom prst="rect">
            <a:avLst/>
          </a:prstGeom>
        </p:spPr>
      </p:pic>
      <p:pic>
        <p:nvPicPr>
          <p:cNvPr id="7" name="Picture 6"/>
          <p:cNvPicPr>
            <a:picLocks noChangeAspect="1"/>
          </p:cNvPicPr>
          <p:nvPr/>
        </p:nvPicPr>
        <p:blipFill>
          <a:blip r:embed="rId4"/>
          <a:stretch>
            <a:fillRect/>
          </a:stretch>
        </p:blipFill>
        <p:spPr>
          <a:xfrm>
            <a:off x="4526915" y="2505075"/>
            <a:ext cx="3258185" cy="1162050"/>
          </a:xfrm>
          <a:prstGeom prst="rect">
            <a:avLst/>
          </a:prstGeom>
        </p:spPr>
      </p:pic>
      <p:pic>
        <p:nvPicPr>
          <p:cNvPr id="8" name="Picture 7"/>
          <p:cNvPicPr>
            <a:picLocks noChangeAspect="1"/>
          </p:cNvPicPr>
          <p:nvPr/>
        </p:nvPicPr>
        <p:blipFill>
          <a:blip r:embed="rId5"/>
          <a:stretch>
            <a:fillRect/>
          </a:stretch>
        </p:blipFill>
        <p:spPr>
          <a:xfrm>
            <a:off x="0" y="1232535"/>
            <a:ext cx="3305175" cy="276225"/>
          </a:xfrm>
          <a:prstGeom prst="rect">
            <a:avLst/>
          </a:prstGeom>
        </p:spPr>
      </p:pic>
      <p:pic>
        <p:nvPicPr>
          <p:cNvPr id="9" name="Picture 8"/>
          <p:cNvPicPr>
            <a:picLocks noChangeAspect="1"/>
          </p:cNvPicPr>
          <p:nvPr/>
        </p:nvPicPr>
        <p:blipFill>
          <a:blip r:embed="rId6"/>
          <a:stretch>
            <a:fillRect/>
          </a:stretch>
        </p:blipFill>
        <p:spPr>
          <a:xfrm>
            <a:off x="80010" y="1621155"/>
            <a:ext cx="2828925" cy="895350"/>
          </a:xfrm>
          <a:prstGeom prst="rect">
            <a:avLst/>
          </a:prstGeom>
        </p:spPr>
      </p:pic>
      <p:pic>
        <p:nvPicPr>
          <p:cNvPr id="10" name="Picture 9"/>
          <p:cNvPicPr>
            <a:picLocks noChangeAspect="1"/>
          </p:cNvPicPr>
          <p:nvPr/>
        </p:nvPicPr>
        <p:blipFill>
          <a:blip r:embed="rId7"/>
          <a:stretch>
            <a:fillRect/>
          </a:stretch>
        </p:blipFill>
        <p:spPr>
          <a:xfrm>
            <a:off x="3869055" y="1508760"/>
            <a:ext cx="3305175" cy="914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635" y="1152525"/>
            <a:ext cx="9145270" cy="3990975"/>
          </a:xfrm>
        </p:spPr>
        <p:txBody>
          <a:bodyPr/>
          <a:p>
            <a:endParaRPr lang="en-US"/>
          </a:p>
        </p:txBody>
      </p:sp>
      <p:pic>
        <p:nvPicPr>
          <p:cNvPr id="4" name="Picture 3"/>
          <p:cNvPicPr>
            <a:picLocks noChangeAspect="1"/>
          </p:cNvPicPr>
          <p:nvPr/>
        </p:nvPicPr>
        <p:blipFill>
          <a:blip r:embed="rId1"/>
          <a:stretch>
            <a:fillRect/>
          </a:stretch>
        </p:blipFill>
        <p:spPr>
          <a:xfrm>
            <a:off x="6089015" y="3312795"/>
            <a:ext cx="3054985" cy="1830705"/>
          </a:xfrm>
          <a:prstGeom prst="rect">
            <a:avLst/>
          </a:prstGeom>
        </p:spPr>
      </p:pic>
      <p:pic>
        <p:nvPicPr>
          <p:cNvPr id="5" name="Picture 4"/>
          <p:cNvPicPr>
            <a:picLocks noChangeAspect="1"/>
          </p:cNvPicPr>
          <p:nvPr/>
        </p:nvPicPr>
        <p:blipFill>
          <a:blip r:embed="rId2"/>
          <a:stretch>
            <a:fillRect/>
          </a:stretch>
        </p:blipFill>
        <p:spPr>
          <a:xfrm>
            <a:off x="0" y="1152525"/>
            <a:ext cx="3743325" cy="1847850"/>
          </a:xfrm>
          <a:prstGeom prst="rect">
            <a:avLst/>
          </a:prstGeom>
        </p:spPr>
      </p:pic>
      <p:sp>
        <p:nvSpPr>
          <p:cNvPr id="6" name="Bevel 5"/>
          <p:cNvSpPr/>
          <p:nvPr/>
        </p:nvSpPr>
        <p:spPr>
          <a:xfrm>
            <a:off x="226695" y="467995"/>
            <a:ext cx="8452485" cy="68453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bg1"/>
                </a:solidFill>
                <a:latin typeface="+mj-ea"/>
                <a:cs typeface="+mj-ea"/>
              </a:rPr>
              <a:t>Supervised Learning and Regression</a:t>
            </a:r>
            <a:endParaRPr lang="en-US" sz="2800" b="1">
              <a:solidFill>
                <a:schemeClr val="bg1"/>
              </a:solidFill>
              <a:latin typeface="+mj-ea"/>
              <a:cs typeface="+mj-ea"/>
            </a:endParaRPr>
          </a:p>
        </p:txBody>
      </p:sp>
      <p:sp>
        <p:nvSpPr>
          <p:cNvPr id="7" name="Round Same Side Corner Rectangle 6"/>
          <p:cNvSpPr/>
          <p:nvPr/>
        </p:nvSpPr>
        <p:spPr>
          <a:xfrm>
            <a:off x="4966335" y="1273175"/>
            <a:ext cx="4165600" cy="1799590"/>
          </a:xfrm>
          <a:prstGeom prst="round2SameRect">
            <a:avLst/>
          </a:prstGeom>
          <a:noFill/>
          <a:ln>
            <a:noFill/>
          </a:ln>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1200" b="1"/>
              <a:t>What is Supervised learning:</a:t>
            </a:r>
            <a:r>
              <a:rPr lang="en-US" sz="900"/>
              <a:t> It is the machine learning task of learning a function that maps an input to an output based on example input-output pairs. It infers a function from labeled training data consisting of a set of training examples. A supervised learning algorithm analyzes the training data and produces an inferred function, which can be used for mapping new examples. An optimal scenario will allow for the algorithm to correctly determine the class labels for unseen instances. </a:t>
            </a:r>
            <a:endParaRPr lang="en-US" sz="900"/>
          </a:p>
          <a:p>
            <a:pPr algn="ctr"/>
            <a:endParaRPr lang="en-US" sz="900"/>
          </a:p>
          <a:p>
            <a:pPr algn="ctr"/>
            <a:r>
              <a:rPr lang="en-US" sz="1200" b="1"/>
              <a:t>Relevance:</a:t>
            </a:r>
            <a:r>
              <a:rPr lang="en-US" sz="900"/>
              <a:t> Supervised machine learning turns data into real, actionable insights. It enables organizations to use data to understand and prevent unwanted outcomes or boost desired outcomes for their target variable.</a:t>
            </a:r>
            <a:endParaRPr lang="en-US" sz="900"/>
          </a:p>
        </p:txBody>
      </p:sp>
      <p:sp>
        <p:nvSpPr>
          <p:cNvPr id="8" name="Round Same Side Corner Rectangle 7"/>
          <p:cNvSpPr/>
          <p:nvPr/>
        </p:nvSpPr>
        <p:spPr>
          <a:xfrm>
            <a:off x="-635" y="3242310"/>
            <a:ext cx="4888865" cy="1878965"/>
          </a:xfrm>
          <a:prstGeom prst="round2SameRect">
            <a:avLst/>
          </a:prstGeom>
          <a:noFill/>
          <a:ln>
            <a:noFill/>
          </a:ln>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1200" b="1"/>
              <a:t>What is Regression:</a:t>
            </a:r>
            <a:r>
              <a:rPr lang="en-US" sz="1000"/>
              <a:t> A regression is a statistical technique that relates a dependent variable to one or more independent (explanatory) variables. Regression models are used to predict a continuous value. Predicting prices of a house given the features of house like size, price etc is one of the common examples of Regression.</a:t>
            </a:r>
            <a:endParaRPr lang="en-US" sz="1000"/>
          </a:p>
          <a:p>
            <a:pPr algn="ctr"/>
            <a:endParaRPr lang="en-US" sz="1000"/>
          </a:p>
          <a:p>
            <a:pPr algn="ctr"/>
            <a:r>
              <a:rPr lang="en-US" sz="1200" b="1"/>
              <a:t>Relevance:</a:t>
            </a:r>
            <a:r>
              <a:rPr lang="en-US" sz="1000"/>
              <a:t> It helps an organisation to understand what their data points represent and use them accordingly with the help of business analytical techniques in order to do better decision-making.</a:t>
            </a:r>
            <a:endParaRPr lang="en-US" sz="1000"/>
          </a:p>
        </p:txBody>
      </p:sp>
      <p:sp>
        <p:nvSpPr>
          <p:cNvPr id="10" name="Right Arrow 9"/>
          <p:cNvSpPr/>
          <p:nvPr/>
        </p:nvSpPr>
        <p:spPr>
          <a:xfrm>
            <a:off x="5210810" y="3958590"/>
            <a:ext cx="554990" cy="3054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2" name="Left Arrow 1"/>
          <p:cNvSpPr/>
          <p:nvPr/>
        </p:nvSpPr>
        <p:spPr>
          <a:xfrm>
            <a:off x="4025265" y="2041525"/>
            <a:ext cx="590550" cy="31813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5270" cy="3990975"/>
          </a:xfrm>
        </p:spPr>
        <p:txBody>
          <a:bodyPr/>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0" y="2433320"/>
            <a:ext cx="3609340" cy="1428750"/>
          </a:xfrm>
          <a:prstGeom prst="rect">
            <a:avLst/>
          </a:prstGeom>
        </p:spPr>
      </p:pic>
      <p:pic>
        <p:nvPicPr>
          <p:cNvPr id="5" name="Picture 4"/>
          <p:cNvPicPr>
            <a:picLocks noChangeAspect="1"/>
          </p:cNvPicPr>
          <p:nvPr/>
        </p:nvPicPr>
        <p:blipFill>
          <a:blip r:embed="rId2"/>
          <a:stretch>
            <a:fillRect/>
          </a:stretch>
        </p:blipFill>
        <p:spPr>
          <a:xfrm>
            <a:off x="4657090" y="2496185"/>
            <a:ext cx="3093085" cy="1302385"/>
          </a:xfrm>
          <a:prstGeom prst="rect">
            <a:avLst/>
          </a:prstGeom>
        </p:spPr>
      </p:pic>
      <p:pic>
        <p:nvPicPr>
          <p:cNvPr id="6" name="Picture 5"/>
          <p:cNvPicPr>
            <a:picLocks noChangeAspect="1"/>
          </p:cNvPicPr>
          <p:nvPr/>
        </p:nvPicPr>
        <p:blipFill>
          <a:blip r:embed="rId3"/>
          <a:stretch>
            <a:fillRect/>
          </a:stretch>
        </p:blipFill>
        <p:spPr>
          <a:xfrm>
            <a:off x="4551045" y="3862070"/>
            <a:ext cx="3188335" cy="1281430"/>
          </a:xfrm>
          <a:prstGeom prst="rect">
            <a:avLst/>
          </a:prstGeom>
        </p:spPr>
      </p:pic>
      <p:pic>
        <p:nvPicPr>
          <p:cNvPr id="7" name="Picture 6"/>
          <p:cNvPicPr>
            <a:picLocks noChangeAspect="1"/>
          </p:cNvPicPr>
          <p:nvPr/>
        </p:nvPicPr>
        <p:blipFill>
          <a:blip r:embed="rId4"/>
          <a:stretch>
            <a:fillRect/>
          </a:stretch>
        </p:blipFill>
        <p:spPr>
          <a:xfrm>
            <a:off x="0" y="4060825"/>
            <a:ext cx="3083560" cy="1082675"/>
          </a:xfrm>
          <a:prstGeom prst="rect">
            <a:avLst/>
          </a:prstGeom>
        </p:spPr>
      </p:pic>
      <p:pic>
        <p:nvPicPr>
          <p:cNvPr id="9" name="Picture 8"/>
          <p:cNvPicPr>
            <a:picLocks noChangeAspect="1"/>
          </p:cNvPicPr>
          <p:nvPr/>
        </p:nvPicPr>
        <p:blipFill>
          <a:blip r:embed="rId5"/>
          <a:stretch>
            <a:fillRect/>
          </a:stretch>
        </p:blipFill>
        <p:spPr>
          <a:xfrm>
            <a:off x="-635" y="1320800"/>
            <a:ext cx="4657725" cy="209550"/>
          </a:xfrm>
          <a:prstGeom prst="rect">
            <a:avLst/>
          </a:prstGeom>
        </p:spPr>
      </p:pic>
      <p:pic>
        <p:nvPicPr>
          <p:cNvPr id="10" name="Picture 9"/>
          <p:cNvPicPr>
            <a:picLocks noChangeAspect="1"/>
          </p:cNvPicPr>
          <p:nvPr/>
        </p:nvPicPr>
        <p:blipFill>
          <a:blip r:embed="rId6"/>
          <a:stretch>
            <a:fillRect/>
          </a:stretch>
        </p:blipFill>
        <p:spPr>
          <a:xfrm>
            <a:off x="127635" y="1530350"/>
            <a:ext cx="2828925" cy="782955"/>
          </a:xfrm>
          <a:prstGeom prst="rect">
            <a:avLst/>
          </a:prstGeom>
        </p:spPr>
      </p:pic>
      <p:pic>
        <p:nvPicPr>
          <p:cNvPr id="11" name="Picture 10"/>
          <p:cNvPicPr>
            <a:picLocks noChangeAspect="1"/>
          </p:cNvPicPr>
          <p:nvPr/>
        </p:nvPicPr>
        <p:blipFill>
          <a:blip r:embed="rId7"/>
          <a:stretch>
            <a:fillRect/>
          </a:stretch>
        </p:blipFill>
        <p:spPr>
          <a:xfrm>
            <a:off x="4797425" y="1600835"/>
            <a:ext cx="3248025" cy="7124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3365" cy="3990975"/>
          </a:xfrm>
        </p:spPr>
        <p:txBody>
          <a:bodyPr/>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159385" y="2416810"/>
            <a:ext cx="3740150" cy="1191260"/>
          </a:xfrm>
          <a:prstGeom prst="rect">
            <a:avLst/>
          </a:prstGeom>
        </p:spPr>
      </p:pic>
      <p:sp>
        <p:nvSpPr>
          <p:cNvPr id="10" name="object 10"/>
          <p:cNvSpPr/>
          <p:nvPr/>
        </p:nvSpPr>
        <p:spPr>
          <a:xfrm>
            <a:off x="4872355" y="2515235"/>
            <a:ext cx="2577465" cy="1092835"/>
          </a:xfrm>
          <a:prstGeom prst="rect">
            <a:avLst/>
          </a:prstGeom>
          <a:blipFill>
            <a:blip r:embed="rId2" cstate="print"/>
            <a:stretch>
              <a:fillRect/>
            </a:stretch>
          </a:blipFill>
        </p:spPr>
        <p:txBody>
          <a:bodyPr wrap="square" lIns="0" tIns="0" rIns="0" bIns="0" rtlCol="0"/>
          <a:p/>
        </p:txBody>
      </p:sp>
      <p:sp>
        <p:nvSpPr>
          <p:cNvPr id="7" name="object 7"/>
          <p:cNvSpPr/>
          <p:nvPr/>
        </p:nvSpPr>
        <p:spPr>
          <a:xfrm>
            <a:off x="23495" y="3738880"/>
            <a:ext cx="3876040" cy="1370965"/>
          </a:xfrm>
          <a:prstGeom prst="rect">
            <a:avLst/>
          </a:prstGeom>
          <a:blipFill>
            <a:blip r:embed="rId3" cstate="print"/>
            <a:stretch>
              <a:fillRect/>
            </a:stretch>
          </a:blipFill>
        </p:spPr>
        <p:txBody>
          <a:bodyPr wrap="square" lIns="0" tIns="0" rIns="0" bIns="0" rtlCol="0"/>
          <a:p/>
        </p:txBody>
      </p:sp>
      <p:sp>
        <p:nvSpPr>
          <p:cNvPr id="9" name="object 9"/>
          <p:cNvSpPr/>
          <p:nvPr/>
        </p:nvSpPr>
        <p:spPr>
          <a:xfrm>
            <a:off x="4139565" y="3738880"/>
            <a:ext cx="4043045" cy="1351915"/>
          </a:xfrm>
          <a:prstGeom prst="rect">
            <a:avLst/>
          </a:prstGeom>
          <a:blipFill>
            <a:blip r:embed="rId4" cstate="print"/>
            <a:stretch>
              <a:fillRect/>
            </a:stretch>
          </a:blipFill>
        </p:spPr>
        <p:txBody>
          <a:bodyPr wrap="square" lIns="0" tIns="0" rIns="0" bIns="0" rtlCol="0"/>
          <a:p/>
        </p:txBody>
      </p:sp>
      <p:pic>
        <p:nvPicPr>
          <p:cNvPr id="5" name="Picture 4"/>
          <p:cNvPicPr>
            <a:picLocks noChangeAspect="1"/>
          </p:cNvPicPr>
          <p:nvPr/>
        </p:nvPicPr>
        <p:blipFill>
          <a:blip r:embed="rId5"/>
          <a:stretch>
            <a:fillRect/>
          </a:stretch>
        </p:blipFill>
        <p:spPr>
          <a:xfrm>
            <a:off x="0" y="1263650"/>
            <a:ext cx="6429375" cy="257175"/>
          </a:xfrm>
          <a:prstGeom prst="rect">
            <a:avLst/>
          </a:prstGeom>
        </p:spPr>
      </p:pic>
      <p:pic>
        <p:nvPicPr>
          <p:cNvPr id="6" name="Picture 5"/>
          <p:cNvPicPr>
            <a:picLocks noChangeAspect="1"/>
          </p:cNvPicPr>
          <p:nvPr/>
        </p:nvPicPr>
        <p:blipFill>
          <a:blip r:embed="rId6"/>
          <a:stretch>
            <a:fillRect/>
          </a:stretch>
        </p:blipFill>
        <p:spPr>
          <a:xfrm>
            <a:off x="0" y="1535430"/>
            <a:ext cx="2924175" cy="866775"/>
          </a:xfrm>
          <a:prstGeom prst="rect">
            <a:avLst/>
          </a:prstGeom>
        </p:spPr>
      </p:pic>
      <p:pic>
        <p:nvPicPr>
          <p:cNvPr id="8" name="Picture 7"/>
          <p:cNvPicPr>
            <a:picLocks noChangeAspect="1"/>
          </p:cNvPicPr>
          <p:nvPr/>
        </p:nvPicPr>
        <p:blipFill>
          <a:blip r:embed="rId7"/>
          <a:stretch>
            <a:fillRect/>
          </a:stretch>
        </p:blipFill>
        <p:spPr>
          <a:xfrm>
            <a:off x="4139565" y="1572895"/>
            <a:ext cx="3171825" cy="752475"/>
          </a:xfrm>
          <a:prstGeom prst="rect">
            <a:avLst/>
          </a:prstGeom>
        </p:spPr>
      </p:pic>
      <p:pic>
        <p:nvPicPr>
          <p:cNvPr id="11" name="Picture 10"/>
          <p:cNvPicPr>
            <a:picLocks noChangeAspect="1"/>
          </p:cNvPicPr>
          <p:nvPr/>
        </p:nvPicPr>
        <p:blipFill>
          <a:blip r:embed="rId8"/>
          <a:stretch>
            <a:fillRect/>
          </a:stretch>
        </p:blipFill>
        <p:spPr>
          <a:xfrm>
            <a:off x="7880985" y="1263650"/>
            <a:ext cx="1047750" cy="91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4635" cy="3990975"/>
          </a:xfrm>
        </p:spPr>
        <p:txBody>
          <a:bodyPr/>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80010" y="2868930"/>
            <a:ext cx="3105150" cy="1114425"/>
          </a:xfrm>
          <a:prstGeom prst="rect">
            <a:avLst/>
          </a:prstGeom>
        </p:spPr>
      </p:pic>
      <p:sp>
        <p:nvSpPr>
          <p:cNvPr id="10" name="object 10"/>
          <p:cNvSpPr/>
          <p:nvPr/>
        </p:nvSpPr>
        <p:spPr>
          <a:xfrm>
            <a:off x="3895090" y="2737485"/>
            <a:ext cx="3304540" cy="1245870"/>
          </a:xfrm>
          <a:prstGeom prst="rect">
            <a:avLst/>
          </a:prstGeom>
          <a:blipFill>
            <a:blip r:embed="rId2" cstate="print"/>
            <a:stretch>
              <a:fillRect/>
            </a:stretch>
          </a:blipFill>
        </p:spPr>
        <p:txBody>
          <a:bodyPr wrap="square" lIns="0" tIns="0" rIns="0" bIns="0" rtlCol="0"/>
          <a:p/>
        </p:txBody>
      </p:sp>
      <p:sp>
        <p:nvSpPr>
          <p:cNvPr id="6" name="object 6"/>
          <p:cNvSpPr/>
          <p:nvPr/>
        </p:nvSpPr>
        <p:spPr>
          <a:xfrm>
            <a:off x="18415" y="4104005"/>
            <a:ext cx="3535680" cy="1012190"/>
          </a:xfrm>
          <a:prstGeom prst="rect">
            <a:avLst/>
          </a:prstGeom>
          <a:blipFill>
            <a:blip r:embed="rId3" cstate="print"/>
            <a:stretch>
              <a:fillRect/>
            </a:stretch>
          </a:blipFill>
        </p:spPr>
        <p:txBody>
          <a:bodyPr wrap="square" lIns="0" tIns="0" rIns="0" bIns="0" rtlCol="0"/>
          <a:p/>
        </p:txBody>
      </p:sp>
      <p:sp>
        <p:nvSpPr>
          <p:cNvPr id="11" name="object 11"/>
          <p:cNvSpPr/>
          <p:nvPr/>
        </p:nvSpPr>
        <p:spPr>
          <a:xfrm>
            <a:off x="3895090" y="4126865"/>
            <a:ext cx="3993515" cy="969645"/>
          </a:xfrm>
          <a:prstGeom prst="rect">
            <a:avLst/>
          </a:prstGeom>
          <a:blipFill>
            <a:blip r:embed="rId4" cstate="print"/>
            <a:stretch>
              <a:fillRect/>
            </a:stretch>
          </a:blipFill>
        </p:spPr>
        <p:txBody>
          <a:bodyPr wrap="square" lIns="0" tIns="0" rIns="0" bIns="0" rtlCol="0"/>
          <a:p/>
        </p:txBody>
      </p:sp>
      <p:pic>
        <p:nvPicPr>
          <p:cNvPr id="5" name="Picture 4"/>
          <p:cNvPicPr>
            <a:picLocks noChangeAspect="1"/>
          </p:cNvPicPr>
          <p:nvPr/>
        </p:nvPicPr>
        <p:blipFill>
          <a:blip r:embed="rId5"/>
          <a:stretch>
            <a:fillRect/>
          </a:stretch>
        </p:blipFill>
        <p:spPr>
          <a:xfrm>
            <a:off x="18415" y="1270000"/>
            <a:ext cx="6581775" cy="247650"/>
          </a:xfrm>
          <a:prstGeom prst="rect">
            <a:avLst/>
          </a:prstGeom>
        </p:spPr>
      </p:pic>
      <p:pic>
        <p:nvPicPr>
          <p:cNvPr id="7" name="Picture 6"/>
          <p:cNvPicPr>
            <a:picLocks noChangeAspect="1"/>
          </p:cNvPicPr>
          <p:nvPr/>
        </p:nvPicPr>
        <p:blipFill>
          <a:blip r:embed="rId6"/>
          <a:stretch>
            <a:fillRect/>
          </a:stretch>
        </p:blipFill>
        <p:spPr>
          <a:xfrm>
            <a:off x="-635" y="1635760"/>
            <a:ext cx="2962275" cy="800100"/>
          </a:xfrm>
          <a:prstGeom prst="rect">
            <a:avLst/>
          </a:prstGeom>
        </p:spPr>
      </p:pic>
      <p:pic>
        <p:nvPicPr>
          <p:cNvPr id="8" name="Picture 7"/>
          <p:cNvPicPr>
            <a:picLocks noChangeAspect="1"/>
          </p:cNvPicPr>
          <p:nvPr/>
        </p:nvPicPr>
        <p:blipFill>
          <a:blip r:embed="rId7"/>
          <a:stretch>
            <a:fillRect/>
          </a:stretch>
        </p:blipFill>
        <p:spPr>
          <a:xfrm>
            <a:off x="4324985" y="1633855"/>
            <a:ext cx="3133725" cy="7524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3365" cy="3990975"/>
          </a:xfrm>
        </p:spPr>
        <p:txBody>
          <a:bodyPr/>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Model selection and evaluation</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0" y="2532380"/>
            <a:ext cx="3905885" cy="988695"/>
          </a:xfrm>
          <a:prstGeom prst="rect">
            <a:avLst/>
          </a:prstGeom>
        </p:spPr>
      </p:pic>
      <p:sp>
        <p:nvSpPr>
          <p:cNvPr id="11" name="object 11"/>
          <p:cNvSpPr/>
          <p:nvPr/>
        </p:nvSpPr>
        <p:spPr>
          <a:xfrm>
            <a:off x="4742815" y="2451100"/>
            <a:ext cx="2574290" cy="1170305"/>
          </a:xfrm>
          <a:prstGeom prst="rect">
            <a:avLst/>
          </a:prstGeom>
          <a:blipFill>
            <a:blip r:embed="rId2" cstate="print"/>
            <a:stretch>
              <a:fillRect/>
            </a:stretch>
          </a:blipFill>
        </p:spPr>
        <p:txBody>
          <a:bodyPr wrap="square" lIns="0" tIns="0" rIns="0" bIns="0" rtlCol="0"/>
          <a:p/>
        </p:txBody>
      </p:sp>
      <p:sp>
        <p:nvSpPr>
          <p:cNvPr id="8" name="object 8"/>
          <p:cNvSpPr/>
          <p:nvPr/>
        </p:nvSpPr>
        <p:spPr>
          <a:xfrm>
            <a:off x="22860" y="3826510"/>
            <a:ext cx="3790315" cy="1317625"/>
          </a:xfrm>
          <a:prstGeom prst="rect">
            <a:avLst/>
          </a:prstGeom>
          <a:blipFill>
            <a:blip r:embed="rId3" cstate="print"/>
            <a:stretch>
              <a:fillRect/>
            </a:stretch>
          </a:blipFill>
        </p:spPr>
        <p:txBody>
          <a:bodyPr wrap="square" lIns="0" tIns="0" rIns="0" bIns="0" rtlCol="0"/>
          <a:p/>
        </p:txBody>
      </p:sp>
      <p:sp>
        <p:nvSpPr>
          <p:cNvPr id="10" name="object 10"/>
          <p:cNvSpPr/>
          <p:nvPr/>
        </p:nvSpPr>
        <p:spPr>
          <a:xfrm>
            <a:off x="4142740" y="3743960"/>
            <a:ext cx="4408170" cy="1400175"/>
          </a:xfrm>
          <a:prstGeom prst="rect">
            <a:avLst/>
          </a:prstGeom>
          <a:blipFill>
            <a:blip r:embed="rId4" cstate="print"/>
            <a:stretch>
              <a:fillRect/>
            </a:stretch>
          </a:blipFill>
        </p:spPr>
        <p:txBody>
          <a:bodyPr wrap="square" lIns="0" tIns="0" rIns="0" bIns="0" rtlCol="0"/>
          <a:p/>
        </p:txBody>
      </p:sp>
      <p:sp>
        <p:nvSpPr>
          <p:cNvPr id="5" name="object 5"/>
          <p:cNvSpPr txBox="1"/>
          <p:nvPr/>
        </p:nvSpPr>
        <p:spPr>
          <a:xfrm>
            <a:off x="80009" y="1236853"/>
            <a:ext cx="8759190" cy="412750"/>
          </a:xfrm>
          <a:prstGeom prst="rect">
            <a:avLst/>
          </a:prstGeom>
        </p:spPr>
        <p:txBody>
          <a:bodyPr vert="horz" wrap="square" lIns="0" tIns="12700" rIns="0" bIns="0" rtlCol="0">
            <a:spAutoFit/>
          </a:bodyPr>
          <a:p>
            <a:pPr marL="12700" marR="5080">
              <a:lnSpc>
                <a:spcPct val="100000"/>
              </a:lnSpc>
              <a:spcBef>
                <a:spcPts val="100"/>
              </a:spcBef>
              <a:buSzPct val="92000"/>
              <a:buFont typeface="Wingdings" panose="05000000000000000000"/>
              <a:buChar char=""/>
              <a:tabLst>
                <a:tab pos="134620" algn="l"/>
              </a:tabLst>
            </a:pPr>
            <a:r>
              <a:rPr sz="1200" b="1" spc="-5" dirty="0">
                <a:latin typeface="Arial" panose="020B0604020202020204"/>
                <a:cs typeface="Arial" panose="020B0604020202020204"/>
              </a:rPr>
              <a:t>Gradient boosting regression(Hyper-parameter tuned- </a:t>
            </a:r>
            <a:r>
              <a:rPr sz="1200" spc="-5" dirty="0">
                <a:latin typeface="Arial" panose="020B0604020202020204"/>
                <a:cs typeface="Arial" panose="020B0604020202020204"/>
              </a:rPr>
              <a:t>'learning_rate': </a:t>
            </a:r>
            <a:r>
              <a:rPr sz="1200" dirty="0">
                <a:latin typeface="Arial" panose="020B0604020202020204"/>
                <a:cs typeface="Arial" panose="020B0604020202020204"/>
              </a:rPr>
              <a:t>0.04, </a:t>
            </a:r>
            <a:r>
              <a:rPr sz="1200" spc="-5" dirty="0">
                <a:latin typeface="Arial" panose="020B0604020202020204"/>
                <a:cs typeface="Arial" panose="020B0604020202020204"/>
              </a:rPr>
              <a:t>'max_depth': </a:t>
            </a:r>
            <a:r>
              <a:rPr sz="1200" dirty="0">
                <a:latin typeface="Arial" panose="020B0604020202020204"/>
                <a:cs typeface="Arial" panose="020B0604020202020204"/>
              </a:rPr>
              <a:t>8, </a:t>
            </a:r>
            <a:r>
              <a:rPr sz="1200" spc="-5" dirty="0">
                <a:latin typeface="Arial" panose="020B0604020202020204"/>
                <a:cs typeface="Arial" panose="020B0604020202020204"/>
              </a:rPr>
              <a:t>'n_estimators': 150, 'subsample':  0.9</a:t>
            </a:r>
            <a:r>
              <a:rPr sz="1400" spc="-5" dirty="0">
                <a:latin typeface="Arial" panose="020B0604020202020204"/>
                <a:cs typeface="Arial" panose="020B0604020202020204"/>
              </a:rPr>
              <a:t>)</a:t>
            </a:r>
            <a:endParaRPr sz="1400">
              <a:latin typeface="Arial" panose="020B0604020202020204"/>
              <a:cs typeface="Arial" panose="020B0604020202020204"/>
            </a:endParaRPr>
          </a:p>
        </p:txBody>
      </p:sp>
      <p:pic>
        <p:nvPicPr>
          <p:cNvPr id="6" name="Picture 5"/>
          <p:cNvPicPr>
            <a:picLocks noChangeAspect="1"/>
          </p:cNvPicPr>
          <p:nvPr/>
        </p:nvPicPr>
        <p:blipFill>
          <a:blip r:embed="rId5"/>
          <a:stretch>
            <a:fillRect/>
          </a:stretch>
        </p:blipFill>
        <p:spPr>
          <a:xfrm>
            <a:off x="22860" y="1734820"/>
            <a:ext cx="3883025" cy="708025"/>
          </a:xfrm>
          <a:prstGeom prst="rect">
            <a:avLst/>
          </a:prstGeom>
        </p:spPr>
      </p:pic>
      <p:pic>
        <p:nvPicPr>
          <p:cNvPr id="7" name="Picture 6"/>
          <p:cNvPicPr>
            <a:picLocks noChangeAspect="1"/>
          </p:cNvPicPr>
          <p:nvPr/>
        </p:nvPicPr>
        <p:blipFill>
          <a:blip r:embed="rId6"/>
          <a:stretch>
            <a:fillRect/>
          </a:stretch>
        </p:blipFill>
        <p:spPr>
          <a:xfrm>
            <a:off x="4742180" y="1624330"/>
            <a:ext cx="3438525" cy="733425"/>
          </a:xfrm>
          <a:prstGeom prst="rect">
            <a:avLst/>
          </a:prstGeom>
        </p:spPr>
      </p:pic>
      <p:pic>
        <p:nvPicPr>
          <p:cNvPr id="9" name="Picture 8"/>
          <p:cNvPicPr>
            <a:picLocks noChangeAspect="1"/>
          </p:cNvPicPr>
          <p:nvPr/>
        </p:nvPicPr>
        <p:blipFill>
          <a:blip r:embed="rId7"/>
          <a:stretch>
            <a:fillRect/>
          </a:stretch>
        </p:blipFill>
        <p:spPr>
          <a:xfrm>
            <a:off x="7381875" y="2336165"/>
            <a:ext cx="1457325" cy="1381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0" y="1152525"/>
            <a:ext cx="9143365" cy="3990975"/>
          </a:xfrm>
        </p:spPr>
        <p:txBody>
          <a:bodyPr/>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Feature importances</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2861310" y="3445510"/>
            <a:ext cx="3703320" cy="1697990"/>
          </a:xfrm>
          <a:prstGeom prst="rect">
            <a:avLst/>
          </a:prstGeom>
        </p:spPr>
      </p:pic>
      <p:pic>
        <p:nvPicPr>
          <p:cNvPr id="5" name="Picture 4"/>
          <p:cNvPicPr>
            <a:picLocks noChangeAspect="1"/>
          </p:cNvPicPr>
          <p:nvPr/>
        </p:nvPicPr>
        <p:blipFill>
          <a:blip r:embed="rId2"/>
          <a:stretch>
            <a:fillRect/>
          </a:stretch>
        </p:blipFill>
        <p:spPr>
          <a:xfrm>
            <a:off x="0" y="1586865"/>
            <a:ext cx="2948940" cy="1576070"/>
          </a:xfrm>
          <a:prstGeom prst="rect">
            <a:avLst/>
          </a:prstGeom>
        </p:spPr>
      </p:pic>
      <p:pic>
        <p:nvPicPr>
          <p:cNvPr id="6" name="Picture 5"/>
          <p:cNvPicPr>
            <a:picLocks noChangeAspect="1"/>
          </p:cNvPicPr>
          <p:nvPr/>
        </p:nvPicPr>
        <p:blipFill>
          <a:blip r:embed="rId3"/>
          <a:stretch>
            <a:fillRect/>
          </a:stretch>
        </p:blipFill>
        <p:spPr>
          <a:xfrm>
            <a:off x="6271895" y="1568450"/>
            <a:ext cx="2870835" cy="1681480"/>
          </a:xfrm>
          <a:prstGeom prst="rect">
            <a:avLst/>
          </a:prstGeom>
        </p:spPr>
      </p:pic>
      <p:sp>
        <p:nvSpPr>
          <p:cNvPr id="13" name="Rectangles 12"/>
          <p:cNvSpPr/>
          <p:nvPr/>
        </p:nvSpPr>
        <p:spPr>
          <a:xfrm>
            <a:off x="3992245" y="1692910"/>
            <a:ext cx="1583690" cy="121221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b="1"/>
              <a:t>From </a:t>
            </a:r>
            <a:r>
              <a:rPr lang="en-US" sz="1200" b="1"/>
              <a:t>all the 3 models we can say that temperature, hour, functioning day are the top 3 important features.</a:t>
            </a:r>
            <a:endParaRPr lang="en-US" sz="1200" b="1"/>
          </a:p>
        </p:txBody>
      </p:sp>
      <p:sp>
        <p:nvSpPr>
          <p:cNvPr id="15" name="Left Arrow 14"/>
          <p:cNvSpPr/>
          <p:nvPr/>
        </p:nvSpPr>
        <p:spPr>
          <a:xfrm>
            <a:off x="3183890" y="2259965"/>
            <a:ext cx="458470" cy="22923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6" name="Right Arrow 15"/>
          <p:cNvSpPr/>
          <p:nvPr/>
        </p:nvSpPr>
        <p:spPr>
          <a:xfrm>
            <a:off x="5835015" y="2249170"/>
            <a:ext cx="436880" cy="250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7" name="Down Arrow 16"/>
          <p:cNvSpPr/>
          <p:nvPr/>
        </p:nvSpPr>
        <p:spPr>
          <a:xfrm>
            <a:off x="4653280" y="3041650"/>
            <a:ext cx="261620" cy="4038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4635" cy="3990975"/>
          </a:xfrm>
        </p:spPr>
        <p:txBody>
          <a:bodyPr/>
          <a:p>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Conclusion</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0" y="1257300"/>
            <a:ext cx="4646295" cy="3886200"/>
          </a:xfrm>
          <a:prstGeom prst="rect">
            <a:avLst/>
          </a:prstGeom>
        </p:spPr>
      </p:pic>
      <p:pic>
        <p:nvPicPr>
          <p:cNvPr id="5" name="Picture 4"/>
          <p:cNvPicPr>
            <a:picLocks noChangeAspect="1"/>
          </p:cNvPicPr>
          <p:nvPr/>
        </p:nvPicPr>
        <p:blipFill>
          <a:blip r:embed="rId2"/>
          <a:stretch>
            <a:fillRect/>
          </a:stretch>
        </p:blipFill>
        <p:spPr>
          <a:xfrm>
            <a:off x="5715635" y="1257300"/>
            <a:ext cx="3428365" cy="3873500"/>
          </a:xfrm>
          <a:prstGeom prst="rect">
            <a:avLst/>
          </a:prstGeom>
        </p:spPr>
      </p:pic>
      <p:sp>
        <p:nvSpPr>
          <p:cNvPr id="6" name="Right Arrow 5"/>
          <p:cNvSpPr/>
          <p:nvPr/>
        </p:nvSpPr>
        <p:spPr>
          <a:xfrm>
            <a:off x="4953000" y="2464435"/>
            <a:ext cx="579120" cy="2730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5270" cy="3990975"/>
          </a:xfrm>
        </p:spPr>
        <p:txBody>
          <a:bodyPr/>
          <a:p>
            <a:pPr marL="114300" indent="0">
              <a:buNone/>
            </a:pPr>
            <a:r>
              <a:rPr sz="1600" b="1" spc="-5" dirty="0">
                <a:solidFill>
                  <a:schemeClr val="bg1"/>
                </a:solidFill>
                <a:sym typeface="+mn-ea"/>
              </a:rPr>
              <a:t>Thus Gradient Boosting Regression(GridSearchCV) </a:t>
            </a:r>
            <a:endParaRPr sz="1600" b="1" spc="-5" dirty="0">
              <a:solidFill>
                <a:schemeClr val="bg1"/>
              </a:solidFill>
              <a:sym typeface="+mn-ea"/>
            </a:endParaRPr>
          </a:p>
          <a:p>
            <a:pPr marL="114300" indent="0">
              <a:buNone/>
            </a:pPr>
            <a:endParaRPr sz="1600" b="1" spc="-5" dirty="0">
              <a:solidFill>
                <a:schemeClr val="bg1"/>
              </a:solidFill>
              <a:sym typeface="+mn-ea"/>
            </a:endParaRPr>
          </a:p>
          <a:p>
            <a:pPr marL="114300" indent="0">
              <a:buNone/>
            </a:pPr>
            <a:r>
              <a:rPr sz="1600" b="1" spc="-5" dirty="0">
                <a:solidFill>
                  <a:schemeClr val="bg1"/>
                </a:solidFill>
                <a:sym typeface="+mn-ea"/>
              </a:rPr>
              <a:t>and </a:t>
            </a:r>
            <a:endParaRPr sz="1600" b="1" spc="-5" dirty="0">
              <a:solidFill>
                <a:schemeClr val="bg1"/>
              </a:solidFill>
              <a:sym typeface="+mn-ea"/>
            </a:endParaRPr>
          </a:p>
          <a:p>
            <a:pPr marL="114300" indent="0">
              <a:buNone/>
            </a:pPr>
            <a:endParaRPr sz="1600" b="1" spc="-5" dirty="0">
              <a:solidFill>
                <a:schemeClr val="bg1"/>
              </a:solidFill>
              <a:sym typeface="+mn-ea"/>
            </a:endParaRPr>
          </a:p>
          <a:p>
            <a:pPr marL="114300" indent="0">
              <a:buNone/>
            </a:pPr>
            <a:endParaRPr sz="1600" b="1" spc="-5" dirty="0">
              <a:solidFill>
                <a:schemeClr val="bg1"/>
              </a:solidFill>
              <a:sym typeface="+mn-ea"/>
            </a:endParaRPr>
          </a:p>
          <a:p>
            <a:pPr marL="114300" indent="0">
              <a:buNone/>
            </a:pPr>
            <a:endParaRPr sz="1600" b="1" spc="-5" dirty="0">
              <a:solidFill>
                <a:schemeClr val="bg1"/>
              </a:solidFill>
              <a:sym typeface="+mn-ea"/>
            </a:endParaRPr>
          </a:p>
          <a:p>
            <a:pPr marL="114300" indent="0">
              <a:buNone/>
            </a:pPr>
            <a:endParaRPr sz="1600" b="1" spc="-5" dirty="0">
              <a:solidFill>
                <a:schemeClr val="bg1"/>
              </a:solidFill>
              <a:sym typeface="+mn-ea"/>
            </a:endParaRPr>
          </a:p>
          <a:p>
            <a:pPr marL="114300" indent="0">
              <a:buNone/>
            </a:pPr>
            <a:r>
              <a:rPr sz="1600" b="1" spc="-5" dirty="0">
                <a:solidFill>
                  <a:schemeClr val="bg1"/>
                </a:solidFill>
                <a:sym typeface="+mn-ea"/>
              </a:rPr>
              <a:t>Random forest(GridSearchCv)  gives good r2 scores. </a:t>
            </a:r>
            <a:endParaRPr sz="1600" b="1" spc="-5" dirty="0">
              <a:solidFill>
                <a:schemeClr val="bg1"/>
              </a:solidFill>
              <a:sym typeface="+mn-ea"/>
            </a:endParaRPr>
          </a:p>
          <a:p>
            <a:pPr marL="114300" indent="0">
              <a:buNone/>
            </a:pPr>
            <a:r>
              <a:rPr sz="1600" b="1" spc="-5" dirty="0">
                <a:solidFill>
                  <a:schemeClr val="bg1"/>
                </a:solidFill>
                <a:sym typeface="+mn-ea"/>
              </a:rPr>
              <a:t>We can deploy th</a:t>
            </a:r>
            <a:r>
              <a:rPr lang="en-US" sz="1600" b="1" spc="-5" dirty="0">
                <a:solidFill>
                  <a:schemeClr val="bg1"/>
                </a:solidFill>
                <a:sym typeface="+mn-ea"/>
              </a:rPr>
              <a:t>ese</a:t>
            </a:r>
            <a:r>
              <a:rPr sz="1600" b="1" spc="-90" dirty="0">
                <a:solidFill>
                  <a:schemeClr val="bg1"/>
                </a:solidFill>
                <a:sym typeface="+mn-ea"/>
              </a:rPr>
              <a:t> </a:t>
            </a:r>
            <a:r>
              <a:rPr sz="1600" b="1" spc="-5" dirty="0">
                <a:solidFill>
                  <a:schemeClr val="bg1"/>
                </a:solidFill>
                <a:sym typeface="+mn-ea"/>
              </a:rPr>
              <a:t>models.</a:t>
            </a:r>
            <a:endParaRPr sz="1600">
              <a:solidFill>
                <a:schemeClr val="bg1"/>
              </a:solidFill>
              <a:latin typeface="Arial" panose="020B0604020202020204"/>
              <a:cs typeface="Arial" panose="020B0604020202020204"/>
            </a:endParaRPr>
          </a:p>
          <a:p>
            <a:pPr marL="114300" indent="0">
              <a:buNone/>
            </a:pPr>
            <a:endParaRPr lang="en-US" sz="1600">
              <a:solidFill>
                <a:schemeClr val="bg1"/>
              </a:solidFill>
              <a:latin typeface="Arial" panose="020B0604020202020204"/>
              <a:cs typeface="Arial" panose="020B0604020202020204"/>
            </a:endParaRPr>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Conclusion</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1"/>
          <a:stretch>
            <a:fillRect/>
          </a:stretch>
        </p:blipFill>
        <p:spPr>
          <a:xfrm>
            <a:off x="5360035" y="1756410"/>
            <a:ext cx="3783965" cy="897255"/>
          </a:xfrm>
          <a:prstGeom prst="rect">
            <a:avLst/>
          </a:prstGeom>
        </p:spPr>
      </p:pic>
      <p:pic>
        <p:nvPicPr>
          <p:cNvPr id="5" name="Picture 4"/>
          <p:cNvPicPr>
            <a:picLocks noChangeAspect="1"/>
          </p:cNvPicPr>
          <p:nvPr/>
        </p:nvPicPr>
        <p:blipFill>
          <a:blip r:embed="rId2"/>
          <a:stretch>
            <a:fillRect/>
          </a:stretch>
        </p:blipFill>
        <p:spPr>
          <a:xfrm>
            <a:off x="5942330" y="3392805"/>
            <a:ext cx="3034030" cy="1750695"/>
          </a:xfrm>
          <a:prstGeom prst="rect">
            <a:avLst/>
          </a:prstGeom>
        </p:spPr>
      </p:pic>
      <p:sp>
        <p:nvSpPr>
          <p:cNvPr id="8" name="Right Arrow 7"/>
          <p:cNvSpPr/>
          <p:nvPr/>
        </p:nvSpPr>
        <p:spPr>
          <a:xfrm>
            <a:off x="4178300" y="1986915"/>
            <a:ext cx="731520" cy="2076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9" name="Right Arrow 8"/>
          <p:cNvSpPr/>
          <p:nvPr/>
        </p:nvSpPr>
        <p:spPr>
          <a:xfrm>
            <a:off x="4178300" y="4046855"/>
            <a:ext cx="731520" cy="2076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35" y="0"/>
            <a:ext cx="914527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0" y="1130300"/>
            <a:ext cx="9144000" cy="5042535"/>
          </a:xfrm>
        </p:spPr>
        <p:txBody>
          <a:bodyPr anchor="ctr" anchorCtr="0"/>
          <a:p>
            <a:pPr marL="342900" lvl="1" indent="-342900" algn="l" fontAlgn="b">
              <a:lnSpc>
                <a:spcPct val="105000"/>
              </a:lnSpc>
              <a:buFont typeface="+mj-lt"/>
              <a:buAutoNum type="arabicPeriod"/>
            </a:pPr>
            <a:endParaRPr sz="2000" dirty="0">
              <a:solidFill>
                <a:schemeClr val="accent2"/>
              </a:solidFill>
              <a:sym typeface="+mn-ea"/>
            </a:endParaRPr>
          </a:p>
          <a:p>
            <a:pPr marL="0" lvl="0" indent="0" algn="l" fontAlgn="b">
              <a:lnSpc>
                <a:spcPct val="105000"/>
              </a:lnSpc>
              <a:buFont typeface="+mj-lt"/>
              <a:buNone/>
            </a:pPr>
            <a:r>
              <a:rPr sz="1800" b="1" dirty="0">
                <a:solidFill>
                  <a:schemeClr val="accent2"/>
                </a:solidFill>
                <a:sym typeface="+mn-ea"/>
              </a:rPr>
              <a:t>It is important to  make the rental bike available and accessible to the public at the  right time as it lessens the waiting time. Eventually, providing the city with a stable supply of rental bikes becomes a major concern.</a:t>
            </a:r>
            <a:endParaRPr sz="1800" b="1" dirty="0">
              <a:solidFill>
                <a:schemeClr val="accent2"/>
              </a:solidFill>
              <a:sym typeface="+mn-ea"/>
            </a:endParaRPr>
          </a:p>
          <a:p>
            <a:pPr marL="0" lvl="1" indent="0" algn="l" fontAlgn="b">
              <a:lnSpc>
                <a:spcPct val="105000"/>
              </a:lnSpc>
              <a:buFont typeface="+mj-lt"/>
              <a:buNone/>
            </a:pPr>
            <a:r>
              <a:rPr sz="1800" b="1" dirty="0">
                <a:solidFill>
                  <a:schemeClr val="accent2"/>
                </a:solidFill>
                <a:sym typeface="+mn-ea"/>
              </a:rPr>
              <a:t>Currently Rental bikes are introduced in many urban cities for the</a:t>
            </a:r>
            <a:r>
              <a:rPr lang="en-US" sz="1800" b="1" dirty="0">
                <a:solidFill>
                  <a:schemeClr val="accent2"/>
                </a:solidFill>
                <a:sym typeface="+mn-ea"/>
              </a:rPr>
              <a:t> e</a:t>
            </a:r>
            <a:r>
              <a:rPr sz="1800" b="1" dirty="0">
                <a:solidFill>
                  <a:schemeClr val="accent2"/>
                </a:solidFill>
                <a:sym typeface="+mn-ea"/>
              </a:rPr>
              <a:t>nhancement of mobility comfort. The client is Seoul Bike, which participates in a bike share program in Seoul, South  Korea. An accurate prediction of bike count is critical to the  success of the Seoul bike share program.</a:t>
            </a:r>
            <a:endParaRPr sz="1800" b="1" dirty="0">
              <a:solidFill>
                <a:schemeClr val="accent2"/>
              </a:solidFill>
              <a:sym typeface="+mn-ea"/>
            </a:endParaRPr>
          </a:p>
          <a:p>
            <a:pPr marL="0" lvl="1" indent="0" algn="l" fontAlgn="b">
              <a:lnSpc>
                <a:spcPct val="105000"/>
              </a:lnSpc>
              <a:buFont typeface="+mj-lt"/>
              <a:buNone/>
            </a:pPr>
            <a:r>
              <a:rPr sz="1800" b="1" dirty="0">
                <a:solidFill>
                  <a:schemeClr val="accent2"/>
                </a:solidFill>
                <a:sym typeface="+mn-ea"/>
              </a:rPr>
              <a:t>The final aim of this project is the prediction of bike count  required at each hour for the stable supply of rental bikes.</a:t>
            </a:r>
            <a:endParaRPr sz="1800" b="1">
              <a:solidFill>
                <a:schemeClr val="accent2"/>
              </a:solidFill>
              <a:latin typeface="Arial" panose="020B0604020202020204"/>
              <a:cs typeface="Arial" panose="020B0604020202020204"/>
            </a:endParaRPr>
          </a:p>
          <a:p>
            <a:pPr marL="0" lvl="1" indent="0" algn="l" fontAlgn="b">
              <a:lnSpc>
                <a:spcPct val="105000"/>
              </a:lnSpc>
              <a:buFont typeface="+mj-lt"/>
              <a:buNone/>
            </a:pPr>
            <a:endParaRPr sz="1800" b="1" spc="-5" dirty="0">
              <a:solidFill>
                <a:schemeClr val="accent3"/>
              </a:solidFill>
              <a:effectLst/>
              <a:sym typeface="+mn-ea"/>
            </a:endParaRPr>
          </a:p>
          <a:p>
            <a:pPr marL="342900" lvl="1" indent="-342900" algn="l" fontAlgn="b">
              <a:lnSpc>
                <a:spcPct val="105000"/>
              </a:lnSpc>
              <a:buFont typeface="+mj-lt"/>
              <a:buAutoNum type="arabicPeriod"/>
            </a:pPr>
            <a:endParaRPr sz="1800">
              <a:solidFill>
                <a:schemeClr val="accent3"/>
              </a:solidFill>
              <a:effectLst/>
              <a:latin typeface="Arial" panose="020B0604020202020204"/>
              <a:cs typeface="Arial" panose="020B0604020202020204"/>
            </a:endParaRPr>
          </a:p>
          <a:p>
            <a:pPr algn="l">
              <a:buFont typeface="+mj-lt"/>
              <a:buNone/>
            </a:pPr>
            <a:endParaRPr lang="en-US" sz="1800">
              <a:solidFill>
                <a:schemeClr val="accent3"/>
              </a:solidFill>
              <a:effectLst/>
              <a:latin typeface="Arial" panose="020B0604020202020204"/>
              <a:cs typeface="Arial" panose="020B0604020202020204"/>
            </a:endParaRPr>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Problem Statement</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pPr lvl="4"/>
            <a:r>
              <a:rPr lang="en-US"/>
              <a:t>   </a:t>
            </a:r>
            <a:endParaRPr lang="en-US"/>
          </a:p>
        </p:txBody>
      </p:sp>
      <p:sp>
        <p:nvSpPr>
          <p:cNvPr id="8" name="Bevel 7"/>
          <p:cNvSpPr/>
          <p:nvPr/>
        </p:nvSpPr>
        <p:spPr>
          <a:xfrm>
            <a:off x="371475" y="1659255"/>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b="1">
                <a:solidFill>
                  <a:schemeClr val="bg2"/>
                </a:solidFill>
              </a:rPr>
              <a:t>Data collection </a:t>
            </a:r>
            <a:endParaRPr lang="en-US" b="1">
              <a:solidFill>
                <a:schemeClr val="bg2"/>
              </a:solidFill>
            </a:endParaRPr>
          </a:p>
          <a:p>
            <a:pPr algn="ctr"/>
            <a:r>
              <a:rPr lang="en-US" b="1">
                <a:solidFill>
                  <a:schemeClr val="bg2"/>
                </a:solidFill>
              </a:rPr>
              <a:t>      and</a:t>
            </a:r>
            <a:r>
              <a:rPr lang="en-US" b="1"/>
              <a:t>	</a:t>
            </a:r>
            <a:endParaRPr lang="en-US" b="1"/>
          </a:p>
          <a:p>
            <a:pPr algn="ctr"/>
            <a:r>
              <a:rPr lang="en-US" b="1">
                <a:solidFill>
                  <a:schemeClr val="bg2"/>
                </a:solidFill>
              </a:rPr>
              <a:t>Understanding</a:t>
            </a:r>
            <a:endParaRPr lang="en-US" b="1">
              <a:solidFill>
                <a:schemeClr val="bg2"/>
              </a:solidFill>
            </a:endParaRPr>
          </a:p>
        </p:txBody>
      </p:sp>
      <p:sp>
        <p:nvSpPr>
          <p:cNvPr id="9" name="Bevel 8"/>
          <p:cNvSpPr/>
          <p:nvPr/>
        </p:nvSpPr>
        <p:spPr>
          <a:xfrm>
            <a:off x="382270" y="3733800"/>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pc="-5" dirty="0">
                <a:solidFill>
                  <a:srgbClr val="F5FCFF"/>
                </a:solidFill>
                <a:latin typeface="Arial" panose="020B0604020202020204"/>
                <a:cs typeface="Arial" panose="020B0604020202020204"/>
                <a:sym typeface="+mn-ea"/>
              </a:rPr>
              <a:t>  </a:t>
            </a:r>
            <a:r>
              <a:rPr lang="en-US" b="1" spc="-5" dirty="0">
                <a:solidFill>
                  <a:srgbClr val="F5FCFF"/>
                </a:solidFill>
                <a:latin typeface="Arial" panose="020B0604020202020204"/>
                <a:cs typeface="Arial" panose="020B0604020202020204"/>
                <a:sym typeface="+mn-ea"/>
              </a:rPr>
              <a:t>     </a:t>
            </a:r>
            <a:r>
              <a:rPr b="1" spc="-5" dirty="0">
                <a:solidFill>
                  <a:srgbClr val="F5FCFF"/>
                </a:solidFill>
                <a:latin typeface="Arial" panose="020B0604020202020204"/>
                <a:cs typeface="Arial" panose="020B0604020202020204"/>
                <a:sym typeface="+mn-ea"/>
              </a:rPr>
              <a:t>Conclusion</a:t>
            </a:r>
            <a:r>
              <a:rPr lang="en-US"/>
              <a:t>	</a:t>
            </a:r>
            <a:endParaRPr lang="en-US"/>
          </a:p>
        </p:txBody>
      </p:sp>
      <p:sp>
        <p:nvSpPr>
          <p:cNvPr id="10" name="Bevel 9"/>
          <p:cNvSpPr/>
          <p:nvPr/>
        </p:nvSpPr>
        <p:spPr>
          <a:xfrm>
            <a:off x="3447415" y="1659255"/>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spc="-5" dirty="0">
              <a:solidFill>
                <a:srgbClr val="F5FCFF"/>
              </a:solidFill>
              <a:latin typeface="Arial" panose="020B0604020202020204"/>
              <a:cs typeface="Arial" panose="020B0604020202020204"/>
              <a:sym typeface="+mn-ea"/>
            </a:endParaRPr>
          </a:p>
          <a:p>
            <a:pPr algn="ctr"/>
            <a:r>
              <a:rPr b="1" spc="-5" dirty="0">
                <a:solidFill>
                  <a:srgbClr val="F5FCFF"/>
                </a:solidFill>
                <a:latin typeface="Arial" panose="020B0604020202020204"/>
                <a:cs typeface="Arial" panose="020B0604020202020204"/>
                <a:sym typeface="+mn-ea"/>
              </a:rPr>
              <a:t>Data</a:t>
            </a:r>
            <a:r>
              <a:rPr b="1" spc="-50" dirty="0">
                <a:solidFill>
                  <a:srgbClr val="F5FCFF"/>
                </a:solidFill>
                <a:latin typeface="Arial" panose="020B0604020202020204"/>
                <a:cs typeface="Arial" panose="020B0604020202020204"/>
                <a:sym typeface="+mn-ea"/>
              </a:rPr>
              <a:t> </a:t>
            </a:r>
            <a:r>
              <a:rPr b="1" spc="-10" dirty="0">
                <a:solidFill>
                  <a:srgbClr val="F5FCFF"/>
                </a:solidFill>
                <a:latin typeface="Arial" panose="020B0604020202020204"/>
                <a:cs typeface="Arial" panose="020B0604020202020204"/>
                <a:sym typeface="+mn-ea"/>
              </a:rPr>
              <a:t>Wrangling </a:t>
            </a:r>
            <a:endParaRPr b="1" spc="-10" dirty="0">
              <a:solidFill>
                <a:srgbClr val="F5FCFF"/>
              </a:solidFill>
              <a:latin typeface="Arial" panose="020B0604020202020204"/>
              <a:cs typeface="Arial" panose="020B0604020202020204"/>
              <a:sym typeface="+mn-ea"/>
            </a:endParaRPr>
          </a:p>
          <a:p>
            <a:pPr algn="ctr"/>
            <a:r>
              <a:rPr b="1" spc="-10" dirty="0">
                <a:solidFill>
                  <a:srgbClr val="F5FCFF"/>
                </a:solidFill>
                <a:latin typeface="Arial" panose="020B0604020202020204"/>
                <a:cs typeface="Arial" panose="020B0604020202020204"/>
                <a:sym typeface="+mn-ea"/>
              </a:rPr>
              <a:t> </a:t>
            </a:r>
            <a:r>
              <a:rPr lang="en-US" b="1" spc="-5" dirty="0">
                <a:solidFill>
                  <a:srgbClr val="F5FCFF"/>
                </a:solidFill>
                <a:latin typeface="Arial" panose="020B0604020202020204"/>
                <a:cs typeface="Arial" panose="020B0604020202020204"/>
                <a:sym typeface="+mn-ea"/>
              </a:rPr>
              <a:t>and</a:t>
            </a:r>
            <a:endParaRPr b="1" spc="-5" dirty="0">
              <a:solidFill>
                <a:srgbClr val="F5FCFF"/>
              </a:solidFill>
              <a:latin typeface="Arial" panose="020B0604020202020204"/>
              <a:cs typeface="Arial" panose="020B0604020202020204"/>
              <a:sym typeface="+mn-ea"/>
            </a:endParaRPr>
          </a:p>
          <a:p>
            <a:pPr algn="ctr"/>
            <a:r>
              <a:rPr b="1" spc="-5" dirty="0">
                <a:solidFill>
                  <a:srgbClr val="F5FCFF"/>
                </a:solidFill>
                <a:latin typeface="Arial" panose="020B0604020202020204"/>
                <a:cs typeface="Arial" panose="020B0604020202020204"/>
                <a:sym typeface="+mn-ea"/>
              </a:rPr>
              <a:t> Feature  Engineering</a:t>
            </a:r>
            <a:endParaRPr b="1">
              <a:latin typeface="Arial" panose="020B0604020202020204"/>
              <a:cs typeface="Arial" panose="020B0604020202020204"/>
            </a:endParaRPr>
          </a:p>
          <a:p>
            <a:pPr algn="ctr"/>
            <a:r>
              <a:rPr lang="en-US"/>
              <a:t>	</a:t>
            </a:r>
            <a:endParaRPr lang="en-US"/>
          </a:p>
        </p:txBody>
      </p:sp>
      <p:sp>
        <p:nvSpPr>
          <p:cNvPr id="11" name="Bevel 10"/>
          <p:cNvSpPr/>
          <p:nvPr/>
        </p:nvSpPr>
        <p:spPr>
          <a:xfrm>
            <a:off x="3441065" y="3733800"/>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76200" marR="5080" indent="-64135">
              <a:lnSpc>
                <a:spcPts val="2070"/>
              </a:lnSpc>
              <a:spcBef>
                <a:spcPts val="440"/>
              </a:spcBef>
            </a:pPr>
            <a:endParaRPr lang="en-US" spc="-5" dirty="0">
              <a:solidFill>
                <a:srgbClr val="F5FCFF"/>
              </a:solidFill>
              <a:latin typeface="Arial" panose="020B0604020202020204"/>
              <a:cs typeface="Arial" panose="020B0604020202020204"/>
              <a:sym typeface="+mn-ea"/>
            </a:endParaRPr>
          </a:p>
          <a:p>
            <a:pPr marL="76200" marR="5080" indent="-64135">
              <a:lnSpc>
                <a:spcPts val="2070"/>
              </a:lnSpc>
              <a:spcBef>
                <a:spcPts val="440"/>
              </a:spcBef>
            </a:pPr>
            <a:endParaRPr lang="en-US" spc="-5" dirty="0">
              <a:solidFill>
                <a:srgbClr val="F5FCFF"/>
              </a:solidFill>
              <a:latin typeface="Arial" panose="020B0604020202020204"/>
              <a:cs typeface="Arial" panose="020B0604020202020204"/>
              <a:sym typeface="+mn-ea"/>
            </a:endParaRPr>
          </a:p>
          <a:p>
            <a:pPr marL="76200" marR="5080" indent="-64135" algn="ctr">
              <a:lnSpc>
                <a:spcPts val="2070"/>
              </a:lnSpc>
              <a:spcBef>
                <a:spcPts val="440"/>
              </a:spcBef>
            </a:pPr>
            <a:r>
              <a:rPr b="1" spc="-5" dirty="0">
                <a:solidFill>
                  <a:srgbClr val="F5FCFF"/>
                </a:solidFill>
                <a:latin typeface="Arial" panose="020B0604020202020204"/>
                <a:cs typeface="Arial" panose="020B0604020202020204"/>
                <a:sym typeface="+mn-ea"/>
              </a:rPr>
              <a:t>Model Selection </a:t>
            </a:r>
            <a:r>
              <a:rPr lang="en-US" b="1" spc="-5" dirty="0">
                <a:solidFill>
                  <a:srgbClr val="F5FCFF"/>
                </a:solidFill>
                <a:latin typeface="Arial" panose="020B0604020202020204"/>
                <a:cs typeface="Arial" panose="020B0604020202020204"/>
                <a:sym typeface="+mn-ea"/>
              </a:rPr>
              <a:t>a</a:t>
            </a:r>
            <a:r>
              <a:rPr b="1" spc="-5" dirty="0">
                <a:solidFill>
                  <a:srgbClr val="F5FCFF"/>
                </a:solidFill>
                <a:latin typeface="Arial" panose="020B0604020202020204"/>
                <a:cs typeface="Arial" panose="020B0604020202020204"/>
                <a:sym typeface="+mn-ea"/>
              </a:rPr>
              <a:t>nd               </a:t>
            </a:r>
            <a:r>
              <a:rPr lang="en-US" b="1" spc="-5" dirty="0">
                <a:solidFill>
                  <a:srgbClr val="F5FCFF"/>
                </a:solidFill>
                <a:latin typeface="Arial" panose="020B0604020202020204"/>
                <a:cs typeface="Arial" panose="020B0604020202020204"/>
                <a:sym typeface="+mn-ea"/>
              </a:rPr>
              <a:t>          </a:t>
            </a:r>
            <a:r>
              <a:rPr b="1" spc="-5" dirty="0">
                <a:solidFill>
                  <a:srgbClr val="F5FCFF"/>
                </a:solidFill>
                <a:latin typeface="Arial" panose="020B0604020202020204"/>
                <a:cs typeface="Arial" panose="020B0604020202020204"/>
                <a:sym typeface="+mn-ea"/>
              </a:rPr>
              <a:t>Evaluation  </a:t>
            </a:r>
            <a:endParaRPr b="1" spc="-5" dirty="0">
              <a:solidFill>
                <a:srgbClr val="F5FCFF"/>
              </a:solidFill>
              <a:latin typeface="Arial" panose="020B0604020202020204"/>
              <a:cs typeface="Arial" panose="020B0604020202020204"/>
              <a:sym typeface="+mn-ea"/>
            </a:endParaRPr>
          </a:p>
          <a:p>
            <a:pPr marL="76200" marR="5080" indent="-64135">
              <a:lnSpc>
                <a:spcPts val="2070"/>
              </a:lnSpc>
              <a:spcBef>
                <a:spcPts val="440"/>
              </a:spcBef>
            </a:pPr>
            <a:r>
              <a:rPr lang="en-US" spc="-5" dirty="0">
                <a:solidFill>
                  <a:srgbClr val="F5FCFF"/>
                </a:solidFill>
                <a:latin typeface="Arial" panose="020B0604020202020204"/>
                <a:cs typeface="Arial" panose="020B0604020202020204"/>
                <a:sym typeface="+mn-ea"/>
              </a:rPr>
              <a:t>           </a:t>
            </a:r>
            <a:endParaRPr spc="-5" dirty="0">
              <a:solidFill>
                <a:srgbClr val="F5FCFF"/>
              </a:solidFill>
              <a:latin typeface="Arial" panose="020B0604020202020204"/>
              <a:cs typeface="Arial" panose="020B0604020202020204"/>
              <a:sym typeface="+mn-ea"/>
            </a:endParaRPr>
          </a:p>
          <a:p>
            <a:pPr marL="76200" marR="5080" indent="-64135">
              <a:lnSpc>
                <a:spcPts val="2070"/>
              </a:lnSpc>
              <a:spcBef>
                <a:spcPts val="440"/>
              </a:spcBef>
            </a:pPr>
            <a:endParaRPr lang="en-US"/>
          </a:p>
        </p:txBody>
      </p:sp>
      <p:sp>
        <p:nvSpPr>
          <p:cNvPr id="12" name="Bevel 11"/>
          <p:cNvSpPr/>
          <p:nvPr/>
        </p:nvSpPr>
        <p:spPr>
          <a:xfrm>
            <a:off x="6510655" y="3733800"/>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2700" marR="5080" indent="-635" algn="ctr">
              <a:lnSpc>
                <a:spcPct val="86000"/>
              </a:lnSpc>
              <a:spcBef>
                <a:spcPts val="425"/>
              </a:spcBef>
            </a:pPr>
            <a:r>
              <a:rPr b="1" spc="-5" dirty="0">
                <a:solidFill>
                  <a:srgbClr val="F5FCFF"/>
                </a:solidFill>
                <a:latin typeface="Arial" panose="020B0604020202020204"/>
                <a:cs typeface="Arial" panose="020B0604020202020204"/>
                <a:sym typeface="+mn-ea"/>
              </a:rPr>
              <a:t>Preparation of  data</a:t>
            </a:r>
            <a:r>
              <a:rPr b="1" spc="-45" dirty="0">
                <a:solidFill>
                  <a:srgbClr val="F5FCFF"/>
                </a:solidFill>
                <a:latin typeface="Arial" panose="020B0604020202020204"/>
                <a:cs typeface="Arial" panose="020B0604020202020204"/>
                <a:sym typeface="+mn-ea"/>
              </a:rPr>
              <a:t> </a:t>
            </a:r>
            <a:r>
              <a:rPr b="1" dirty="0">
                <a:solidFill>
                  <a:srgbClr val="F5FCFF"/>
                </a:solidFill>
                <a:latin typeface="Arial" panose="020B0604020202020204"/>
                <a:cs typeface="Arial" panose="020B0604020202020204"/>
                <a:sym typeface="+mn-ea"/>
              </a:rPr>
              <a:t>for</a:t>
            </a:r>
            <a:r>
              <a:rPr b="1" spc="-35" dirty="0">
                <a:solidFill>
                  <a:srgbClr val="F5FCFF"/>
                </a:solidFill>
                <a:latin typeface="Arial" panose="020B0604020202020204"/>
                <a:cs typeface="Arial" panose="020B0604020202020204"/>
                <a:sym typeface="+mn-ea"/>
              </a:rPr>
              <a:t> </a:t>
            </a:r>
            <a:r>
              <a:rPr b="1" spc="-5" dirty="0">
                <a:solidFill>
                  <a:srgbClr val="F5FCFF"/>
                </a:solidFill>
                <a:latin typeface="Arial" panose="020B0604020202020204"/>
                <a:cs typeface="Arial" panose="020B0604020202020204"/>
                <a:sym typeface="+mn-ea"/>
              </a:rPr>
              <a:t>model  building</a:t>
            </a:r>
            <a:endParaRPr lang="en-US" b="1"/>
          </a:p>
        </p:txBody>
      </p:sp>
      <p:sp>
        <p:nvSpPr>
          <p:cNvPr id="13" name="Bevel 12"/>
          <p:cNvSpPr/>
          <p:nvPr/>
        </p:nvSpPr>
        <p:spPr>
          <a:xfrm>
            <a:off x="6421120" y="1659255"/>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b="1" spc="-5" dirty="0">
                <a:solidFill>
                  <a:srgbClr val="F5FCFF"/>
                </a:solidFill>
                <a:latin typeface="Arial" panose="020B0604020202020204"/>
                <a:cs typeface="Arial" panose="020B0604020202020204"/>
                <a:sym typeface="+mn-ea"/>
              </a:rPr>
              <a:t>E</a:t>
            </a:r>
            <a:r>
              <a:rPr lang="en-US" b="1" spc="-5" dirty="0">
                <a:solidFill>
                  <a:srgbClr val="F5FCFF"/>
                </a:solidFill>
                <a:latin typeface="Arial" panose="020B0604020202020204"/>
                <a:cs typeface="Arial" panose="020B0604020202020204"/>
                <a:sym typeface="+mn-ea"/>
              </a:rPr>
              <a:t>xploratory Data             Analysis</a:t>
            </a:r>
            <a:r>
              <a:rPr lang="en-US"/>
              <a:t>	</a:t>
            </a:r>
            <a:endParaRPr lang="en-US"/>
          </a:p>
        </p:txBody>
      </p:sp>
      <p:sp>
        <p:nvSpPr>
          <p:cNvPr id="4" name="Right Arrow 3"/>
          <p:cNvSpPr/>
          <p:nvPr/>
        </p:nvSpPr>
        <p:spPr>
          <a:xfrm>
            <a:off x="2868295" y="2064385"/>
            <a:ext cx="371475" cy="2622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5" name="Right Arrow 4"/>
          <p:cNvSpPr/>
          <p:nvPr/>
        </p:nvSpPr>
        <p:spPr>
          <a:xfrm>
            <a:off x="5920105" y="2064385"/>
            <a:ext cx="371475" cy="2622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6" name="Down Arrow 5"/>
          <p:cNvSpPr/>
          <p:nvPr/>
        </p:nvSpPr>
        <p:spPr>
          <a:xfrm>
            <a:off x="7461250" y="3089910"/>
            <a:ext cx="262255" cy="45910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7" name="Left Arrow 6"/>
          <p:cNvSpPr/>
          <p:nvPr/>
        </p:nvSpPr>
        <p:spPr>
          <a:xfrm>
            <a:off x="5931535" y="4150360"/>
            <a:ext cx="431800" cy="24003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15" name="Left Arrow 14"/>
          <p:cNvSpPr/>
          <p:nvPr/>
        </p:nvSpPr>
        <p:spPr>
          <a:xfrm>
            <a:off x="2868295" y="4150360"/>
            <a:ext cx="425450" cy="24003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16" name="Bevel 15"/>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Work flow segregation</a:t>
            </a:r>
            <a:endParaRPr lang="en-US" b="1">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4" name="Text Placeholder 3"/>
          <p:cNvSpPr/>
          <p:nvPr>
            <p:ph type="body" idx="1"/>
          </p:nvPr>
        </p:nvSpPr>
        <p:spPr>
          <a:xfrm>
            <a:off x="0" y="1152525"/>
            <a:ext cx="9144635" cy="3991610"/>
          </a:xfrm>
        </p:spPr>
        <p:txBody>
          <a:bodyPr/>
          <a:p>
            <a:pPr marL="114300" indent="0">
              <a:buNone/>
            </a:pPr>
            <a:r>
              <a:rPr lang="en-US" sz="1400" b="1">
                <a:solidFill>
                  <a:schemeClr val="accent2"/>
                </a:solidFill>
              </a:rPr>
              <a:t>We had a Seoul Bike Data for our analysis and model building.The dataset contains weather information (such as Temperature, Humidity, Wind speed, Visibility, Dew  point, Solar radiation, Snowfall, Rainfall), the number of bikes rented per hour and date information. In this we had total 8761 observations and 14 features including target variable.</a:t>
            </a:r>
            <a:endParaRPr lang="en-US" sz="1400" b="1">
              <a:solidFill>
                <a:schemeClr val="accent2"/>
              </a:solidFill>
            </a:endParaRPr>
          </a:p>
          <a:p>
            <a:pPr marL="114300" indent="0">
              <a:buNone/>
            </a:pPr>
            <a:r>
              <a:rPr lang="en-US" sz="1200" b="1">
                <a:solidFill>
                  <a:schemeClr val="accent2"/>
                </a:solidFill>
              </a:rPr>
              <a:t>Data Description:</a:t>
            </a:r>
            <a:endParaRPr lang="en-US" sz="1200" b="1">
              <a:solidFill>
                <a:schemeClr val="accent2"/>
              </a:solidFill>
            </a:endParaRPr>
          </a:p>
          <a:p>
            <a:pPr marL="114300" indent="0">
              <a:buNone/>
            </a:pPr>
            <a:r>
              <a:rPr lang="en-US" sz="1200" b="1">
                <a:solidFill>
                  <a:schemeClr val="accent2"/>
                </a:solidFill>
              </a:rPr>
              <a:t>Date</a:t>
            </a:r>
            <a:r>
              <a:rPr lang="en-US" sz="1200">
                <a:solidFill>
                  <a:schemeClr val="accent2"/>
                </a:solidFill>
              </a:rPr>
              <a:t> : year-month-day.</a:t>
            </a:r>
            <a:endParaRPr lang="en-US" sz="1200">
              <a:solidFill>
                <a:schemeClr val="accent2"/>
              </a:solidFill>
            </a:endParaRPr>
          </a:p>
          <a:p>
            <a:pPr marL="114300" indent="0">
              <a:buNone/>
            </a:pPr>
            <a:r>
              <a:rPr lang="en-US" sz="1200" b="1">
                <a:solidFill>
                  <a:schemeClr val="accent2"/>
                </a:solidFill>
              </a:rPr>
              <a:t>Hour :</a:t>
            </a:r>
            <a:r>
              <a:rPr lang="en-US" sz="1200">
                <a:solidFill>
                  <a:schemeClr val="accent2"/>
                </a:solidFill>
              </a:rPr>
              <a:t> Hour of the day.</a:t>
            </a:r>
            <a:endParaRPr lang="en-US" sz="1200">
              <a:solidFill>
                <a:schemeClr val="accent2"/>
              </a:solidFill>
            </a:endParaRPr>
          </a:p>
          <a:p>
            <a:pPr marL="114300" indent="0">
              <a:buNone/>
            </a:pPr>
            <a:r>
              <a:rPr lang="en-US" sz="1200" b="1">
                <a:solidFill>
                  <a:schemeClr val="accent2"/>
                </a:solidFill>
              </a:rPr>
              <a:t>Temperature :</a:t>
            </a:r>
            <a:r>
              <a:rPr lang="en-US" sz="1200">
                <a:solidFill>
                  <a:schemeClr val="accent2"/>
                </a:solidFill>
              </a:rPr>
              <a:t> Temperature in Celsius.</a:t>
            </a:r>
            <a:endParaRPr lang="en-US" sz="1200">
              <a:solidFill>
                <a:schemeClr val="accent2"/>
              </a:solidFill>
            </a:endParaRPr>
          </a:p>
          <a:p>
            <a:pPr marL="114300" indent="0">
              <a:buNone/>
            </a:pPr>
            <a:r>
              <a:rPr lang="en-US" sz="1200" b="1">
                <a:solidFill>
                  <a:schemeClr val="accent2"/>
                </a:solidFill>
              </a:rPr>
              <a:t>Humidity :</a:t>
            </a:r>
            <a:r>
              <a:rPr lang="en-US" sz="1200">
                <a:solidFill>
                  <a:schemeClr val="accent2"/>
                </a:solidFill>
              </a:rPr>
              <a:t> %.  Wind speed - m/s.  Visibility - m.</a:t>
            </a:r>
            <a:endParaRPr lang="en-US" sz="1200">
              <a:solidFill>
                <a:schemeClr val="accent2"/>
              </a:solidFill>
            </a:endParaRPr>
          </a:p>
          <a:p>
            <a:pPr marL="114300" indent="0">
              <a:buNone/>
            </a:pPr>
            <a:r>
              <a:rPr lang="en-US" sz="1200" b="1">
                <a:solidFill>
                  <a:schemeClr val="accent2"/>
                </a:solidFill>
              </a:rPr>
              <a:t>Dew point temperature :</a:t>
            </a:r>
            <a:r>
              <a:rPr lang="en-US" sz="1200">
                <a:solidFill>
                  <a:schemeClr val="accent2"/>
                </a:solidFill>
              </a:rPr>
              <a:t> Celsius.</a:t>
            </a:r>
            <a:endParaRPr lang="en-US" sz="1200">
              <a:solidFill>
                <a:schemeClr val="accent2"/>
              </a:solidFill>
            </a:endParaRPr>
          </a:p>
          <a:p>
            <a:pPr marL="114300" indent="0">
              <a:buNone/>
            </a:pPr>
            <a:r>
              <a:rPr lang="en-US" sz="1200" b="1">
                <a:solidFill>
                  <a:schemeClr val="accent2"/>
                </a:solidFill>
              </a:rPr>
              <a:t>Solar radiation :</a:t>
            </a:r>
            <a:r>
              <a:rPr lang="en-US" sz="1200">
                <a:solidFill>
                  <a:schemeClr val="accent2"/>
                </a:solidFill>
              </a:rPr>
              <a:t> MJ (Mega Jule)/m2.</a:t>
            </a:r>
            <a:endParaRPr lang="en-US" sz="1200">
              <a:solidFill>
                <a:schemeClr val="accent2"/>
              </a:solidFill>
            </a:endParaRPr>
          </a:p>
          <a:p>
            <a:pPr marL="114300" indent="0">
              <a:buNone/>
            </a:pPr>
            <a:r>
              <a:rPr lang="en-US" sz="1200" b="1">
                <a:solidFill>
                  <a:schemeClr val="accent2"/>
                </a:solidFill>
              </a:rPr>
              <a:t>Rainfall :</a:t>
            </a:r>
            <a:r>
              <a:rPr lang="en-US" sz="1200">
                <a:solidFill>
                  <a:schemeClr val="accent2"/>
                </a:solidFill>
              </a:rPr>
              <a:t> mm.</a:t>
            </a:r>
            <a:endParaRPr lang="en-US" sz="1200">
              <a:solidFill>
                <a:schemeClr val="accent2"/>
              </a:solidFill>
            </a:endParaRPr>
          </a:p>
          <a:p>
            <a:pPr marL="114300" indent="0">
              <a:buNone/>
            </a:pPr>
            <a:r>
              <a:rPr lang="en-US" sz="1200" b="1">
                <a:solidFill>
                  <a:schemeClr val="accent2"/>
                </a:solidFill>
              </a:rPr>
              <a:t>Snowfall :</a:t>
            </a:r>
            <a:r>
              <a:rPr lang="en-US" sz="1200">
                <a:solidFill>
                  <a:schemeClr val="accent2"/>
                </a:solidFill>
              </a:rPr>
              <a:t> cm.</a:t>
            </a:r>
            <a:endParaRPr lang="en-US" sz="1200">
              <a:solidFill>
                <a:schemeClr val="accent2"/>
              </a:solidFill>
            </a:endParaRPr>
          </a:p>
          <a:p>
            <a:pPr marL="114300" indent="0">
              <a:buNone/>
            </a:pPr>
            <a:r>
              <a:rPr lang="en-US" sz="1200" b="1">
                <a:solidFill>
                  <a:schemeClr val="accent2"/>
                </a:solidFill>
              </a:rPr>
              <a:t>Seasons :</a:t>
            </a:r>
            <a:r>
              <a:rPr lang="en-US" sz="1200">
                <a:solidFill>
                  <a:schemeClr val="accent2"/>
                </a:solidFill>
              </a:rPr>
              <a:t> Winter, Spring, Summer, Autumn.</a:t>
            </a:r>
            <a:endParaRPr lang="en-US" sz="1200">
              <a:solidFill>
                <a:schemeClr val="accent2"/>
              </a:solidFill>
            </a:endParaRPr>
          </a:p>
          <a:p>
            <a:pPr marL="114300" indent="0">
              <a:buNone/>
            </a:pPr>
            <a:r>
              <a:rPr lang="en-US" sz="1200" b="1">
                <a:solidFill>
                  <a:schemeClr val="accent2"/>
                </a:solidFill>
              </a:rPr>
              <a:t>Holiday :</a:t>
            </a:r>
            <a:r>
              <a:rPr lang="en-US" sz="1200">
                <a:solidFill>
                  <a:schemeClr val="accent2"/>
                </a:solidFill>
              </a:rPr>
              <a:t> Holiday/No holiday.</a:t>
            </a:r>
            <a:endParaRPr lang="en-US" sz="1200">
              <a:solidFill>
                <a:schemeClr val="accent2"/>
              </a:solidFill>
            </a:endParaRPr>
          </a:p>
          <a:p>
            <a:pPr marL="114300" indent="0">
              <a:buNone/>
            </a:pPr>
            <a:r>
              <a:rPr lang="en-US" sz="1200" b="1">
                <a:solidFill>
                  <a:schemeClr val="accent2"/>
                </a:solidFill>
              </a:rPr>
              <a:t>Functional Day :</a:t>
            </a:r>
            <a:r>
              <a:rPr lang="en-US" sz="1200">
                <a:solidFill>
                  <a:schemeClr val="accent2"/>
                </a:solidFill>
              </a:rPr>
              <a:t> NoFunc(Non Functional Hours), Fun(Functional hours).</a:t>
            </a:r>
            <a:endParaRPr lang="en-US" sz="1200">
              <a:solidFill>
                <a:schemeClr val="accent2"/>
              </a:solidFill>
            </a:endParaRPr>
          </a:p>
          <a:p>
            <a:pPr marL="114300" indent="0">
              <a:buNone/>
            </a:pPr>
            <a:r>
              <a:rPr lang="en-US" sz="1200" b="1">
                <a:solidFill>
                  <a:schemeClr val="accent2"/>
                </a:solidFill>
              </a:rPr>
              <a:t>Rented Bike count :</a:t>
            </a:r>
            <a:r>
              <a:rPr lang="en-US" sz="1200">
                <a:solidFill>
                  <a:schemeClr val="accent2"/>
                </a:solidFill>
              </a:rPr>
              <a:t> Count of bikes rented at each hour (Target Variable i.e Y variable).</a:t>
            </a:r>
            <a:endParaRPr lang="en-US" sz="1200">
              <a:solidFill>
                <a:schemeClr val="accent2"/>
              </a:solidFill>
            </a:endParaRPr>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Data collection and understanding</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5270" cy="3990975"/>
          </a:xfrm>
        </p:spPr>
        <p:txBody>
          <a:bodyPr/>
          <a:p>
            <a:pPr marL="114300" indent="0">
              <a:buNone/>
            </a:pPr>
            <a:r>
              <a:rPr lang="en-US" b="1">
                <a:solidFill>
                  <a:schemeClr val="accent2"/>
                </a:solidFill>
              </a:rPr>
              <a:t>We have a data set with 8761 observations and 14 features.</a:t>
            </a:r>
            <a:endParaRPr lang="en-US" b="1">
              <a:solidFill>
                <a:schemeClr val="accent2"/>
              </a:solidFill>
            </a:endParaRPr>
          </a:p>
          <a:p>
            <a:pPr marL="114300" indent="0">
              <a:buNone/>
            </a:pPr>
            <a:r>
              <a:rPr lang="en-US" sz="1400" b="1">
                <a:solidFill>
                  <a:schemeClr val="accent2"/>
                </a:solidFill>
              </a:rPr>
              <a:t>Categorical Features:</a:t>
            </a:r>
            <a:r>
              <a:rPr lang="en-US" sz="1400">
                <a:solidFill>
                  <a:schemeClr val="accent2"/>
                </a:solidFill>
              </a:rPr>
              <a:t> Seasons, Holiday and Functioning day.</a:t>
            </a:r>
            <a:endParaRPr lang="en-US" sz="1400">
              <a:solidFill>
                <a:schemeClr val="accent2"/>
              </a:solidFill>
            </a:endParaRPr>
          </a:p>
          <a:p>
            <a:pPr marL="114300" indent="0">
              <a:buNone/>
            </a:pPr>
            <a:r>
              <a:rPr lang="en-US" sz="1400" b="1">
                <a:solidFill>
                  <a:schemeClr val="accent2"/>
                </a:solidFill>
              </a:rPr>
              <a:t>Numerical Columns:</a:t>
            </a:r>
            <a:r>
              <a:rPr lang="en-US" sz="1400">
                <a:solidFill>
                  <a:schemeClr val="accent2"/>
                </a:solidFill>
              </a:rPr>
              <a:t> Date, Hour, Temperature, Humidity, Wind speed, Visibility, Dew point temperature, Solar radiation, Rainfall,  Snowfall, Rented Bike count .</a:t>
            </a:r>
            <a:endParaRPr lang="en-US" sz="1400">
              <a:solidFill>
                <a:schemeClr val="accent2"/>
              </a:solidFill>
            </a:endParaRPr>
          </a:p>
          <a:p>
            <a:pPr marL="114300" indent="0">
              <a:buNone/>
            </a:pPr>
            <a:r>
              <a:rPr lang="en-US" sz="1400" b="1">
                <a:solidFill>
                  <a:schemeClr val="accent2"/>
                </a:solidFill>
              </a:rPr>
              <a:t>Rename Columns:</a:t>
            </a:r>
            <a:r>
              <a:rPr lang="en-US" sz="1400">
                <a:solidFill>
                  <a:schemeClr val="accent2"/>
                </a:solidFill>
              </a:rPr>
              <a:t> We renamed the columns because they had units mentioned in brackets and was difficult to copy  the feature name while working.</a:t>
            </a:r>
            <a:endParaRPr lang="en-US" sz="1400">
              <a:solidFill>
                <a:schemeClr val="accent2"/>
              </a:solidFill>
            </a:endParaRPr>
          </a:p>
        </p:txBody>
      </p:sp>
      <p:sp>
        <p:nvSpPr>
          <p:cNvPr id="4" name="Bevel 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Data Wrangling and Feature engineering</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5" name="Picture 4"/>
          <p:cNvPicPr>
            <a:picLocks noChangeAspect="1"/>
          </p:cNvPicPr>
          <p:nvPr/>
        </p:nvPicPr>
        <p:blipFill>
          <a:blip r:embed="rId1"/>
          <a:stretch>
            <a:fillRect/>
          </a:stretch>
        </p:blipFill>
        <p:spPr>
          <a:xfrm>
            <a:off x="231140" y="2821305"/>
            <a:ext cx="5648325" cy="1152525"/>
          </a:xfrm>
          <a:prstGeom prst="rect">
            <a:avLst/>
          </a:prstGeom>
        </p:spPr>
      </p:pic>
      <p:pic>
        <p:nvPicPr>
          <p:cNvPr id="6" name="Picture 5"/>
          <p:cNvPicPr>
            <a:picLocks noChangeAspect="1"/>
          </p:cNvPicPr>
          <p:nvPr/>
        </p:nvPicPr>
        <p:blipFill>
          <a:blip r:embed="rId2"/>
          <a:stretch>
            <a:fillRect/>
          </a:stretch>
        </p:blipFill>
        <p:spPr>
          <a:xfrm>
            <a:off x="0" y="4065270"/>
            <a:ext cx="7916545" cy="1012190"/>
          </a:xfrm>
          <a:prstGeom prst="rect">
            <a:avLst/>
          </a:prstGeom>
        </p:spPr>
      </p:pic>
      <p:sp>
        <p:nvSpPr>
          <p:cNvPr id="7" name="Curved Left Arrow 6"/>
          <p:cNvSpPr/>
          <p:nvPr/>
        </p:nvSpPr>
        <p:spPr>
          <a:xfrm>
            <a:off x="8087995" y="3384550"/>
            <a:ext cx="403860" cy="1102995"/>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80010" y="1152525"/>
            <a:ext cx="8983980" cy="3990975"/>
          </a:xfrm>
        </p:spPr>
        <p:txBody>
          <a:bodyPr/>
          <a:p>
            <a:pPr marL="114300" indent="0">
              <a:buNone/>
            </a:pPr>
            <a:r>
              <a:rPr lang="en-US" sz="1400">
                <a:solidFill>
                  <a:schemeClr val="accent2"/>
                </a:solidFill>
              </a:rPr>
              <a:t>We had zero null values in our dataset.</a:t>
            </a:r>
            <a:endParaRPr lang="en-US" sz="1400">
              <a:solidFill>
                <a:schemeClr val="accent2"/>
              </a:solidFill>
            </a:endParaRPr>
          </a:p>
          <a:p>
            <a:pPr marL="114300" indent="0">
              <a:buNone/>
            </a:pPr>
            <a:r>
              <a:rPr lang="en-US" sz="1400">
                <a:solidFill>
                  <a:schemeClr val="accent2"/>
                </a:solidFill>
              </a:rPr>
              <a:t>Zero Duplicate entries found.</a:t>
            </a:r>
            <a:endParaRPr lang="en-US" sz="1400">
              <a:solidFill>
                <a:schemeClr val="accent2"/>
              </a:solidFill>
            </a:endParaRPr>
          </a:p>
          <a:p>
            <a:pPr marL="114300" indent="0">
              <a:buNone/>
            </a:pPr>
            <a:r>
              <a:rPr lang="en-US" sz="1400">
                <a:solidFill>
                  <a:schemeClr val="accent2"/>
                </a:solidFill>
              </a:rPr>
              <a:t>We changed the data type of Date column from ‘object’ to ‘datetime64[ns]’. This was  done for feature engineering.</a:t>
            </a:r>
            <a:endParaRPr lang="en-US" sz="1400">
              <a:solidFill>
                <a:schemeClr val="accent2"/>
              </a:solidFill>
            </a:endParaRPr>
          </a:p>
          <a:p>
            <a:pPr marL="114300" indent="0">
              <a:buNone/>
            </a:pPr>
            <a:r>
              <a:rPr lang="en-US" sz="1400">
                <a:solidFill>
                  <a:schemeClr val="accent2"/>
                </a:solidFill>
              </a:rPr>
              <a:t>We Created two new columns with the help of Date column ‘Month’ and ‘Day’. Which  were further used for EDA. And later we dropped Date column.</a:t>
            </a:r>
            <a:endParaRPr lang="en-US" sz="1400">
              <a:solidFill>
                <a:schemeClr val="accent2"/>
              </a:solidFill>
            </a:endParaRPr>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Data Wrangling and Feature engineering</a:t>
            </a:r>
            <a:endParaRPr lang="en-US" b="1">
              <a:solidFill>
                <a:schemeClr val="bg2"/>
              </a:solidFill>
            </a:endParaRPr>
          </a:p>
        </p:txBody>
      </p:sp>
      <p:pic>
        <p:nvPicPr>
          <p:cNvPr id="8" name="Picture 7"/>
          <p:cNvPicPr>
            <a:picLocks noChangeAspect="1"/>
          </p:cNvPicPr>
          <p:nvPr/>
        </p:nvPicPr>
        <p:blipFill>
          <a:blip r:embed="rId1"/>
          <a:stretch>
            <a:fillRect/>
          </a:stretch>
        </p:blipFill>
        <p:spPr>
          <a:xfrm>
            <a:off x="4161155" y="2479675"/>
            <a:ext cx="4981575" cy="381000"/>
          </a:xfrm>
          <a:prstGeom prst="rect">
            <a:avLst/>
          </a:prstGeom>
        </p:spPr>
      </p:pic>
      <p:pic>
        <p:nvPicPr>
          <p:cNvPr id="9" name="Picture 8"/>
          <p:cNvPicPr>
            <a:picLocks noChangeAspect="1"/>
          </p:cNvPicPr>
          <p:nvPr/>
        </p:nvPicPr>
        <p:blipFill>
          <a:blip r:embed="rId2"/>
          <a:stretch>
            <a:fillRect/>
          </a:stretch>
        </p:blipFill>
        <p:spPr>
          <a:xfrm>
            <a:off x="4161155" y="4067810"/>
            <a:ext cx="4982845" cy="1076325"/>
          </a:xfrm>
          <a:prstGeom prst="rect">
            <a:avLst/>
          </a:prstGeom>
        </p:spPr>
      </p:pic>
      <p:pic>
        <p:nvPicPr>
          <p:cNvPr id="10" name="Picture 9"/>
          <p:cNvPicPr>
            <a:picLocks noChangeAspect="1"/>
          </p:cNvPicPr>
          <p:nvPr/>
        </p:nvPicPr>
        <p:blipFill>
          <a:blip r:embed="rId3"/>
          <a:stretch>
            <a:fillRect/>
          </a:stretch>
        </p:blipFill>
        <p:spPr>
          <a:xfrm>
            <a:off x="4161790" y="2861310"/>
            <a:ext cx="4982845" cy="1207135"/>
          </a:xfrm>
          <a:prstGeom prst="rect">
            <a:avLst/>
          </a:prstGeom>
        </p:spPr>
      </p:pic>
      <p:pic>
        <p:nvPicPr>
          <p:cNvPr id="15" name="Picture 14"/>
          <p:cNvPicPr>
            <a:picLocks noChangeAspect="1"/>
          </p:cNvPicPr>
          <p:nvPr/>
        </p:nvPicPr>
        <p:blipFill>
          <a:blip r:embed="rId4"/>
          <a:stretch>
            <a:fillRect/>
          </a:stretch>
        </p:blipFill>
        <p:spPr>
          <a:xfrm>
            <a:off x="2472690" y="2938145"/>
            <a:ext cx="465455" cy="1126490"/>
          </a:xfrm>
          <a:prstGeom prst="rect">
            <a:avLst/>
          </a:prstGeom>
        </p:spPr>
      </p:pic>
      <p:pic>
        <p:nvPicPr>
          <p:cNvPr id="16" name="Picture 15"/>
          <p:cNvPicPr>
            <a:picLocks noChangeAspect="1"/>
          </p:cNvPicPr>
          <p:nvPr/>
        </p:nvPicPr>
        <p:blipFill>
          <a:blip r:embed="rId5"/>
          <a:stretch>
            <a:fillRect/>
          </a:stretch>
        </p:blipFill>
        <p:spPr>
          <a:xfrm>
            <a:off x="80010" y="4173855"/>
            <a:ext cx="2300605" cy="970280"/>
          </a:xfrm>
          <a:prstGeom prst="rect">
            <a:avLst/>
          </a:prstGeom>
        </p:spPr>
      </p:pic>
      <p:pic>
        <p:nvPicPr>
          <p:cNvPr id="17" name="Picture 16"/>
          <p:cNvPicPr>
            <a:picLocks noChangeAspect="1"/>
          </p:cNvPicPr>
          <p:nvPr/>
        </p:nvPicPr>
        <p:blipFill>
          <a:blip r:embed="rId6"/>
          <a:stretch>
            <a:fillRect/>
          </a:stretch>
        </p:blipFill>
        <p:spPr>
          <a:xfrm>
            <a:off x="0" y="2860675"/>
            <a:ext cx="2381250" cy="12039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4635" cy="3990975"/>
          </a:xfrm>
        </p:spPr>
        <p:txBody>
          <a:bodyPr/>
          <a:p>
            <a:r>
              <a:rPr lang="en-US"/>
              <a:t>                                                                     </a:t>
            </a:r>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sp>
        <p:nvSpPr>
          <p:cNvPr id="4" name="object 3"/>
          <p:cNvSpPr/>
          <p:nvPr/>
        </p:nvSpPr>
        <p:spPr>
          <a:xfrm>
            <a:off x="0" y="1315720"/>
            <a:ext cx="4629785" cy="1666240"/>
          </a:xfrm>
          <a:prstGeom prst="rect">
            <a:avLst/>
          </a:prstGeom>
          <a:blipFill>
            <a:blip r:embed="rId1" cstate="print"/>
            <a:stretch>
              <a:fillRect/>
            </a:stretch>
          </a:blipFill>
        </p:spPr>
        <p:txBody>
          <a:bodyPr wrap="square" lIns="0" tIns="0" rIns="0" bIns="0" rtlCol="0"/>
          <a:p/>
        </p:txBody>
      </p:sp>
      <p:sp>
        <p:nvSpPr>
          <p:cNvPr id="6" name="object 5"/>
          <p:cNvSpPr/>
          <p:nvPr/>
        </p:nvSpPr>
        <p:spPr>
          <a:xfrm>
            <a:off x="56515" y="3006725"/>
            <a:ext cx="4573270" cy="2136775"/>
          </a:xfrm>
          <a:prstGeom prst="rect">
            <a:avLst/>
          </a:prstGeom>
          <a:blipFill>
            <a:blip r:embed="rId2" cstate="print"/>
            <a:stretch>
              <a:fillRect/>
            </a:stretch>
          </a:blipFill>
        </p:spPr>
        <p:txBody>
          <a:bodyPr wrap="square" lIns="0" tIns="0" rIns="0" bIns="0" rtlCol="0"/>
          <a:p/>
        </p:txBody>
      </p:sp>
      <p:sp>
        <p:nvSpPr>
          <p:cNvPr id="7" name="object 4"/>
          <p:cNvSpPr txBox="1"/>
          <p:nvPr/>
        </p:nvSpPr>
        <p:spPr>
          <a:xfrm>
            <a:off x="5295900" y="1831975"/>
            <a:ext cx="3039110" cy="1960245"/>
          </a:xfrm>
          <a:prstGeom prst="rect">
            <a:avLst/>
          </a:prstGeom>
        </p:spPr>
        <p:txBody>
          <a:bodyPr vert="horz" wrap="square" lIns="0" tIns="12065" rIns="0" bIns="0" rtlCol="0">
            <a:spAutoFit/>
          </a:bodyPr>
          <a:p>
            <a:pPr marL="12700" marR="380365">
              <a:lnSpc>
                <a:spcPct val="100000"/>
              </a:lnSpc>
              <a:spcBef>
                <a:spcPts val="95"/>
              </a:spcBef>
            </a:pPr>
            <a:r>
              <a:rPr sz="1400" b="1" spc="-5" dirty="0">
                <a:latin typeface="Arial" panose="020B0604020202020204"/>
                <a:cs typeface="Arial" panose="020B0604020202020204"/>
              </a:rPr>
              <a:t>Relation of rented bike count with categorical  features:</a:t>
            </a:r>
            <a:endParaRPr sz="1400">
              <a:latin typeface="Arial" panose="020B0604020202020204"/>
              <a:cs typeface="Arial" panose="020B0604020202020204"/>
            </a:endParaRPr>
          </a:p>
          <a:p>
            <a:pPr>
              <a:lnSpc>
                <a:spcPct val="100000"/>
              </a:lnSpc>
              <a:spcBef>
                <a:spcPts val="15"/>
              </a:spcBef>
            </a:pPr>
            <a:endParaRPr sz="1450">
              <a:latin typeface="Arial" panose="020B0604020202020204"/>
              <a:cs typeface="Arial" panose="020B0604020202020204"/>
            </a:endParaRPr>
          </a:p>
          <a:p>
            <a:pPr marL="12700" marR="5080">
              <a:lnSpc>
                <a:spcPct val="100000"/>
              </a:lnSpc>
            </a:pPr>
            <a:r>
              <a:rPr sz="1400" b="1" spc="-5" dirty="0">
                <a:latin typeface="Arial" panose="020B0604020202020204"/>
                <a:cs typeface="Arial" panose="020B0604020202020204"/>
              </a:rPr>
              <a:t>Summer season had the highest Bike Rent Count.  People are more likely to take rented bikes in  summer. Bike rentals in winter is very </a:t>
            </a:r>
            <a:r>
              <a:rPr sz="1400" b="1" dirty="0">
                <a:latin typeface="Arial" panose="020B0604020202020204"/>
                <a:cs typeface="Arial" panose="020B0604020202020204"/>
              </a:rPr>
              <a:t>less  </a:t>
            </a:r>
            <a:r>
              <a:rPr sz="1400" b="1" spc="-5" dirty="0">
                <a:latin typeface="Arial" panose="020B0604020202020204"/>
                <a:cs typeface="Arial" panose="020B0604020202020204"/>
              </a:rPr>
              <a:t>compared to other</a:t>
            </a:r>
            <a:r>
              <a:rPr sz="1400" b="1" spc="-40" dirty="0">
                <a:latin typeface="Arial" panose="020B0604020202020204"/>
                <a:cs typeface="Arial" panose="020B0604020202020204"/>
              </a:rPr>
              <a:t> </a:t>
            </a:r>
            <a:r>
              <a:rPr sz="1400" b="1" spc="-5" dirty="0">
                <a:latin typeface="Arial" panose="020B0604020202020204"/>
                <a:cs typeface="Arial" panose="020B0604020202020204"/>
              </a:rPr>
              <a:t>seasons.</a:t>
            </a:r>
            <a:endParaRPr sz="1400">
              <a:latin typeface="Arial" panose="020B0604020202020204"/>
              <a:cs typeface="Arial" panose="020B0604020202020204"/>
            </a:endParaRPr>
          </a:p>
        </p:txBody>
      </p:sp>
      <p:sp>
        <p:nvSpPr>
          <p:cNvPr id="8" name="object 6"/>
          <p:cNvSpPr txBox="1"/>
          <p:nvPr/>
        </p:nvSpPr>
        <p:spPr>
          <a:xfrm>
            <a:off x="5209794" y="4395850"/>
            <a:ext cx="3212465" cy="452120"/>
          </a:xfrm>
          <a:prstGeom prst="rect">
            <a:avLst/>
          </a:prstGeom>
        </p:spPr>
        <p:txBody>
          <a:bodyPr vert="horz" wrap="square" lIns="0" tIns="12065" rIns="0" bIns="0" rtlCol="0">
            <a:spAutoFit/>
          </a:bodyPr>
          <a:p>
            <a:pPr marL="12700" marR="5080">
              <a:lnSpc>
                <a:spcPct val="100000"/>
              </a:lnSpc>
              <a:spcBef>
                <a:spcPts val="95"/>
              </a:spcBef>
            </a:pPr>
            <a:r>
              <a:rPr sz="1400" b="1" spc="-5" dirty="0">
                <a:latin typeface="Arial" panose="020B0604020202020204"/>
                <a:cs typeface="Arial" panose="020B0604020202020204"/>
              </a:rPr>
              <a:t>From March Bike Rent Count started  increasing and it was highest in</a:t>
            </a:r>
            <a:r>
              <a:rPr sz="1400" b="1" spc="-70" dirty="0">
                <a:latin typeface="Arial" panose="020B0604020202020204"/>
                <a:cs typeface="Arial" panose="020B0604020202020204"/>
              </a:rPr>
              <a:t> </a:t>
            </a:r>
            <a:r>
              <a:rPr sz="1400" b="1" spc="-5" dirty="0">
                <a:latin typeface="Arial" panose="020B0604020202020204"/>
                <a:cs typeface="Arial" panose="020B0604020202020204"/>
              </a:rPr>
              <a:t>June.</a:t>
            </a:r>
            <a:endParaRPr sz="1400">
              <a:latin typeface="Arial" panose="020B0604020202020204"/>
              <a:cs typeface="Arial" panose="020B0604020202020204"/>
            </a:endParaRPr>
          </a:p>
        </p:txBody>
      </p:sp>
      <p:sp>
        <p:nvSpPr>
          <p:cNvPr id="9" name="Rectangles 8"/>
          <p:cNvSpPr/>
          <p:nvPr/>
        </p:nvSpPr>
        <p:spPr>
          <a:xfrm>
            <a:off x="5859780" y="1267460"/>
            <a:ext cx="1496060" cy="207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b="1">
                <a:solidFill>
                  <a:schemeClr val="accent2"/>
                </a:solidFill>
                <a:latin typeface="Arial" panose="020B0604020202020204" pitchFamily="34" charset="0"/>
                <a:cs typeface="Arial" panose="020B0604020202020204" pitchFamily="34" charset="0"/>
              </a:rPr>
              <a:t>Observations</a:t>
            </a:r>
            <a:endParaRPr lang="en-US" b="1">
              <a:solidFill>
                <a:schemeClr val="accent2"/>
              </a:solidFill>
              <a:latin typeface="Arial" panose="020B0604020202020204" pitchFamily="34" charset="0"/>
              <a:cs typeface="Arial" panose="020B0604020202020204" pitchFamily="34" charset="0"/>
            </a:endParaRPr>
          </a:p>
        </p:txBody>
      </p:sp>
      <p:sp>
        <p:nvSpPr>
          <p:cNvPr id="11" name="Left Arrow 10"/>
          <p:cNvSpPr/>
          <p:nvPr/>
        </p:nvSpPr>
        <p:spPr>
          <a:xfrm>
            <a:off x="4739640" y="211137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2" name="Left Arrow 11"/>
          <p:cNvSpPr/>
          <p:nvPr/>
        </p:nvSpPr>
        <p:spPr>
          <a:xfrm>
            <a:off x="4739640" y="458406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a:xfrm>
            <a:off x="-635" y="1152525"/>
            <a:ext cx="9145270" cy="3990975"/>
          </a:xfrm>
        </p:spPr>
        <p:txBody>
          <a:bodyPr/>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endParaRPr lang="en-US" b="1">
              <a:solidFill>
                <a:schemeClr val="bg2"/>
              </a:solidFill>
            </a:endParaRPr>
          </a:p>
        </p:txBody>
      </p:sp>
      <p:sp>
        <p:nvSpPr>
          <p:cNvPr id="4" name="object 2"/>
          <p:cNvSpPr/>
          <p:nvPr/>
        </p:nvSpPr>
        <p:spPr>
          <a:xfrm>
            <a:off x="-635" y="1274445"/>
            <a:ext cx="3333115" cy="1185545"/>
          </a:xfrm>
          <a:prstGeom prst="rect">
            <a:avLst/>
          </a:prstGeom>
          <a:blipFill>
            <a:blip r:embed="rId1" cstate="print"/>
            <a:stretch>
              <a:fillRect/>
            </a:stretch>
          </a:blipFill>
        </p:spPr>
        <p:txBody>
          <a:bodyPr wrap="square" lIns="0" tIns="0" rIns="0" bIns="0" rtlCol="0"/>
          <a:p/>
        </p:txBody>
      </p:sp>
      <p:sp>
        <p:nvSpPr>
          <p:cNvPr id="6" name="object 5"/>
          <p:cNvSpPr/>
          <p:nvPr/>
        </p:nvSpPr>
        <p:spPr>
          <a:xfrm>
            <a:off x="41910" y="2459990"/>
            <a:ext cx="3290570" cy="1214120"/>
          </a:xfrm>
          <a:prstGeom prst="rect">
            <a:avLst/>
          </a:prstGeom>
          <a:blipFill>
            <a:blip r:embed="rId2" cstate="print"/>
            <a:stretch>
              <a:fillRect/>
            </a:stretch>
          </a:blipFill>
        </p:spPr>
        <p:txBody>
          <a:bodyPr wrap="square" lIns="0" tIns="0" rIns="0" bIns="0" rtlCol="0"/>
          <a:p/>
        </p:txBody>
      </p:sp>
      <p:sp>
        <p:nvSpPr>
          <p:cNvPr id="7" name="object 6"/>
          <p:cNvSpPr/>
          <p:nvPr/>
        </p:nvSpPr>
        <p:spPr>
          <a:xfrm>
            <a:off x="40967" y="3673207"/>
            <a:ext cx="3291018" cy="1438426"/>
          </a:xfrm>
          <a:prstGeom prst="rect">
            <a:avLst/>
          </a:prstGeom>
          <a:blipFill>
            <a:blip r:embed="rId3" cstate="print"/>
            <a:stretch>
              <a:fillRect/>
            </a:stretch>
          </a:blipFill>
        </p:spPr>
        <p:txBody>
          <a:bodyPr wrap="square" lIns="0" tIns="0" rIns="0" bIns="0" rtlCol="0"/>
          <a:p/>
        </p:txBody>
      </p:sp>
      <p:sp>
        <p:nvSpPr>
          <p:cNvPr id="8" name="object 3"/>
          <p:cNvSpPr txBox="1"/>
          <p:nvPr/>
        </p:nvSpPr>
        <p:spPr>
          <a:xfrm>
            <a:off x="4565014" y="1864232"/>
            <a:ext cx="4267200" cy="442595"/>
          </a:xfrm>
          <a:prstGeom prst="rect">
            <a:avLst/>
          </a:prstGeom>
        </p:spPr>
        <p:txBody>
          <a:bodyPr vert="horz" wrap="square" lIns="0" tIns="12065" rIns="0" bIns="0" rtlCol="0">
            <a:spAutoFit/>
          </a:bodyPr>
          <a:p>
            <a:pPr marL="12700" marR="5080">
              <a:lnSpc>
                <a:spcPct val="100000"/>
              </a:lnSpc>
              <a:spcBef>
                <a:spcPts val="95"/>
              </a:spcBef>
            </a:pPr>
            <a:r>
              <a:rPr sz="1400" b="1" spc="-5" dirty="0">
                <a:latin typeface="Arial" panose="020B0604020202020204"/>
                <a:cs typeface="Arial" panose="020B0604020202020204"/>
              </a:rPr>
              <a:t>High number of bikes were rented on No Holidays.  Which is almost 700</a:t>
            </a:r>
            <a:r>
              <a:rPr sz="1400" b="1" spc="-40" dirty="0">
                <a:latin typeface="Arial" panose="020B0604020202020204"/>
                <a:cs typeface="Arial" panose="020B0604020202020204"/>
              </a:rPr>
              <a:t> </a:t>
            </a:r>
            <a:r>
              <a:rPr sz="1400" b="1" spc="-5" dirty="0">
                <a:latin typeface="Arial" panose="020B0604020202020204"/>
                <a:cs typeface="Arial" panose="020B0604020202020204"/>
              </a:rPr>
              <a:t>bikes.</a:t>
            </a:r>
            <a:endParaRPr sz="1400">
              <a:latin typeface="Arial" panose="020B0604020202020204"/>
              <a:cs typeface="Arial" panose="020B0604020202020204"/>
            </a:endParaRPr>
          </a:p>
        </p:txBody>
      </p:sp>
      <p:sp>
        <p:nvSpPr>
          <p:cNvPr id="9" name="object 7"/>
          <p:cNvSpPr txBox="1"/>
          <p:nvPr/>
        </p:nvSpPr>
        <p:spPr>
          <a:xfrm>
            <a:off x="4565015" y="2698750"/>
            <a:ext cx="3985260" cy="442595"/>
          </a:xfrm>
          <a:prstGeom prst="rect">
            <a:avLst/>
          </a:prstGeom>
        </p:spPr>
        <p:txBody>
          <a:bodyPr vert="horz" wrap="square" lIns="0" tIns="12065" rIns="0" bIns="0" rtlCol="0">
            <a:spAutoFit/>
          </a:bodyPr>
          <a:p>
            <a:pPr marL="12700" marR="5080">
              <a:lnSpc>
                <a:spcPct val="100000"/>
              </a:lnSpc>
              <a:spcBef>
                <a:spcPts val="95"/>
              </a:spcBef>
            </a:pPr>
            <a:r>
              <a:rPr sz="1400" b="1" spc="-5" dirty="0">
                <a:latin typeface="Arial" panose="020B0604020202020204"/>
                <a:cs typeface="Arial" panose="020B0604020202020204"/>
              </a:rPr>
              <a:t>Zero Bikes were rented on no functioning </a:t>
            </a:r>
            <a:r>
              <a:rPr sz="1400" b="1" spc="-10" dirty="0">
                <a:latin typeface="Arial" panose="020B0604020202020204"/>
                <a:cs typeface="Arial" panose="020B0604020202020204"/>
              </a:rPr>
              <a:t>day.  </a:t>
            </a:r>
            <a:r>
              <a:rPr sz="1400" b="1" spc="-5" dirty="0">
                <a:latin typeface="Arial" panose="020B0604020202020204"/>
                <a:cs typeface="Arial" panose="020B0604020202020204"/>
              </a:rPr>
              <a:t>More than 700 bikes rented on functioning</a:t>
            </a:r>
            <a:r>
              <a:rPr sz="1400" b="1" spc="-70" dirty="0">
                <a:latin typeface="Arial" panose="020B0604020202020204"/>
                <a:cs typeface="Arial" panose="020B0604020202020204"/>
              </a:rPr>
              <a:t> </a:t>
            </a:r>
            <a:r>
              <a:rPr sz="1400" b="1" spc="-10" dirty="0">
                <a:latin typeface="Arial" panose="020B0604020202020204"/>
                <a:cs typeface="Arial" panose="020B0604020202020204"/>
              </a:rPr>
              <a:t>day.</a:t>
            </a:r>
            <a:endParaRPr sz="1400">
              <a:latin typeface="Arial" panose="020B0604020202020204"/>
              <a:cs typeface="Arial" panose="020B0604020202020204"/>
            </a:endParaRPr>
          </a:p>
        </p:txBody>
      </p:sp>
      <p:sp>
        <p:nvSpPr>
          <p:cNvPr id="10" name="object 8"/>
          <p:cNvSpPr txBox="1"/>
          <p:nvPr/>
        </p:nvSpPr>
        <p:spPr>
          <a:xfrm>
            <a:off x="4565269" y="4165980"/>
            <a:ext cx="3962400" cy="452120"/>
          </a:xfrm>
          <a:prstGeom prst="rect">
            <a:avLst/>
          </a:prstGeom>
        </p:spPr>
        <p:txBody>
          <a:bodyPr vert="horz" wrap="square" lIns="0" tIns="12065" rIns="0" bIns="0" rtlCol="0">
            <a:spAutoFit/>
          </a:bodyPr>
          <a:p>
            <a:pPr marL="12700" marR="5080">
              <a:lnSpc>
                <a:spcPct val="100000"/>
              </a:lnSpc>
              <a:spcBef>
                <a:spcPts val="95"/>
              </a:spcBef>
            </a:pPr>
            <a:r>
              <a:rPr sz="1400" b="1" spc="-5" dirty="0">
                <a:latin typeface="Arial" panose="020B0604020202020204"/>
                <a:cs typeface="Arial" panose="020B0604020202020204"/>
              </a:rPr>
              <a:t>More than 700 bikes were rented on</a:t>
            </a:r>
            <a:r>
              <a:rPr sz="1400" b="1" spc="-50" dirty="0">
                <a:latin typeface="Arial" panose="020B0604020202020204"/>
                <a:cs typeface="Arial" panose="020B0604020202020204"/>
              </a:rPr>
              <a:t> </a:t>
            </a:r>
            <a:r>
              <a:rPr sz="1400" b="1" spc="-5" dirty="0">
                <a:latin typeface="Arial" panose="020B0604020202020204"/>
                <a:cs typeface="Arial" panose="020B0604020202020204"/>
              </a:rPr>
              <a:t>weekdays.  On weekdays, almost 650 bikes were</a:t>
            </a:r>
            <a:r>
              <a:rPr sz="1400" b="1" spc="-45" dirty="0">
                <a:latin typeface="Arial" panose="020B0604020202020204"/>
                <a:cs typeface="Arial" panose="020B0604020202020204"/>
              </a:rPr>
              <a:t> </a:t>
            </a:r>
            <a:r>
              <a:rPr sz="1400" b="1" spc="-5" dirty="0">
                <a:latin typeface="Arial" panose="020B0604020202020204"/>
                <a:cs typeface="Arial" panose="020B0604020202020204"/>
              </a:rPr>
              <a:t>rented.</a:t>
            </a:r>
            <a:endParaRPr sz="1400">
              <a:latin typeface="Arial" panose="020B0604020202020204"/>
              <a:cs typeface="Arial" panose="020B0604020202020204"/>
            </a:endParaRPr>
          </a:p>
        </p:txBody>
      </p:sp>
      <p:sp>
        <p:nvSpPr>
          <p:cNvPr id="12" name="Rectangles 11"/>
          <p:cNvSpPr/>
          <p:nvPr/>
        </p:nvSpPr>
        <p:spPr>
          <a:xfrm>
            <a:off x="4800600" y="1274445"/>
            <a:ext cx="2282190" cy="207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b="1">
                <a:solidFill>
                  <a:schemeClr val="accent2"/>
                </a:solidFill>
                <a:latin typeface="Arial" panose="020B0604020202020204" pitchFamily="34" charset="0"/>
                <a:cs typeface="Arial" panose="020B0604020202020204" pitchFamily="34" charset="0"/>
              </a:rPr>
              <a:t>Observations</a:t>
            </a:r>
            <a:endParaRPr lang="en-US" b="1">
              <a:solidFill>
                <a:schemeClr val="accent2"/>
              </a:solidFill>
              <a:latin typeface="Arial" panose="020B0604020202020204" pitchFamily="34" charset="0"/>
              <a:cs typeface="Arial" panose="020B0604020202020204" pitchFamily="34" charset="0"/>
            </a:endParaRPr>
          </a:p>
        </p:txBody>
      </p:sp>
      <p:sp>
        <p:nvSpPr>
          <p:cNvPr id="13" name="Left Arrow 12"/>
          <p:cNvSpPr/>
          <p:nvPr/>
        </p:nvSpPr>
        <p:spPr>
          <a:xfrm>
            <a:off x="3768090" y="205295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4" name="Left Arrow 13"/>
          <p:cNvSpPr/>
          <p:nvPr/>
        </p:nvSpPr>
        <p:spPr>
          <a:xfrm>
            <a:off x="3768090" y="288226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16" name="Left Arrow 15"/>
          <p:cNvSpPr/>
          <p:nvPr/>
        </p:nvSpPr>
        <p:spPr>
          <a:xfrm>
            <a:off x="3768090" y="435419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6345</Words>
  <Application>WPS Presentation</Application>
  <PresentationFormat/>
  <Paragraphs>161</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Arial</vt:lpstr>
      <vt:lpstr>SimSun</vt:lpstr>
      <vt:lpstr>Wingdings</vt:lpstr>
      <vt:lpstr>Arial</vt:lpstr>
      <vt:lpstr>Verdana</vt:lpstr>
      <vt:lpstr>Wingdings</vt:lpstr>
      <vt:lpstr>Microsoft YaHei</vt:lpstr>
      <vt:lpstr>Arial Unicode MS</vt:lpstr>
      <vt:lpstr>Wingdings</vt:lpstr>
      <vt:lpstr>Simple Light</vt:lpstr>
      <vt:lpstr>Bike Sharing Demand Prediction (Supervised Machine Learning regression ) By Manas Nayan Mukherjee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Sharing Demand Prediction (Supervised Machine Learning regression ) BY Manas Nayan Mukherjee Kunal RameshRao Kordilkar</dc:title>
  <dc:creator/>
  <cp:lastModifiedBy>Manas</cp:lastModifiedBy>
  <cp:revision>60</cp:revision>
  <dcterms:created xsi:type="dcterms:W3CDTF">2022-07-16T07:54:00Z</dcterms:created>
  <dcterms:modified xsi:type="dcterms:W3CDTF">2022-07-25T08:23:10Z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26241858B1F74BD9BEBDB1A300431700</vt:lpwstr>
  </property>
  <property fmtid="{D5CDD505-2E9C-101B-9397-08002B2CF9AE}" pid="3" name="KSOProductBuildVer">
    <vt:lpwstr>1033-11.2.0.11191</vt:lpwstr>
  </property>
</Properties>
</file>